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1" r:id="rId7"/>
    <p:sldId id="264" r:id="rId8"/>
    <p:sldId id="265" r:id="rId9"/>
    <p:sldId id="260" r:id="rId10"/>
    <p:sldId id="266" r:id="rId11"/>
    <p:sldId id="267" r:id="rId12"/>
    <p:sldId id="269" r:id="rId13"/>
    <p:sldId id="279" r:id="rId14"/>
    <p:sldId id="281" r:id="rId15"/>
    <p:sldId id="273" r:id="rId16"/>
    <p:sldId id="274" r:id="rId17"/>
    <p:sldId id="282" r:id="rId18"/>
    <p:sldId id="283" r:id="rId19"/>
    <p:sldId id="284" r:id="rId20"/>
    <p:sldId id="285" r:id="rId21"/>
    <p:sldId id="289" r:id="rId22"/>
    <p:sldId id="290" r:id="rId23"/>
    <p:sldId id="291" r:id="rId24"/>
    <p:sldId id="305" r:id="rId25"/>
    <p:sldId id="308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7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E2F7"/>
    <a:srgbClr val="C134D8"/>
    <a:srgbClr val="7EF0B2"/>
    <a:srgbClr val="F8974E"/>
    <a:srgbClr val="F4C1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>
        <p:scale>
          <a:sx n="90" d="100"/>
          <a:sy n="90" d="100"/>
        </p:scale>
        <p:origin x="-58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4569196716340496E-2"/>
          <c:y val="9.0730608642044658E-2"/>
          <c:w val="0.86095975503062161"/>
          <c:h val="0.8981481481481491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8.393487154252488E-2"/>
                  <c:y val="1.307410469091524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13%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5285958378652118E-2"/>
                  <c:y val="-1.7970545171776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84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Лист1!$B$19:$B$21</c:f>
              <c:numCache>
                <c:formatCode>0%</c:formatCode>
                <c:ptCount val="3"/>
                <c:pt idx="0">
                  <c:v>0.12000000000000001</c:v>
                </c:pt>
                <c:pt idx="1">
                  <c:v>4.0000000000000008E-2</c:v>
                </c:pt>
                <c:pt idx="2">
                  <c:v>0.84000000000000008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4569196716340413E-2"/>
          <c:y val="9.0730608642044505E-2"/>
          <c:w val="0.86095975503062161"/>
          <c:h val="0.8981481481481481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8.3934871542524728E-2"/>
                  <c:y val="1.30741046909152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528595837865209E-2"/>
                  <c:y val="-1.79705451717760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Лист1!$B$19:$B$21</c:f>
              <c:numCache>
                <c:formatCode>0%</c:formatCode>
                <c:ptCount val="3"/>
                <c:pt idx="0">
                  <c:v>0.12000000000000001</c:v>
                </c:pt>
                <c:pt idx="1">
                  <c:v>4.0000000000000008E-2</c:v>
                </c:pt>
                <c:pt idx="2">
                  <c:v>0.84000000000000008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4569196716340413E-2"/>
          <c:y val="9.0730608642044505E-2"/>
          <c:w val="0.86095975503062161"/>
          <c:h val="0.8981481481481481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8.3934871542524728E-2"/>
                  <c:y val="1.30741046909152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528595837865209E-2"/>
                  <c:y val="-1.79705451717760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82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Лист1!$B$19:$B$21</c:f>
              <c:numCache>
                <c:formatCode>0%</c:formatCode>
                <c:ptCount val="3"/>
                <c:pt idx="0">
                  <c:v>0.12000000000000002</c:v>
                </c:pt>
                <c:pt idx="1">
                  <c:v>4.0000000000000022E-2</c:v>
                </c:pt>
                <c:pt idx="2">
                  <c:v>0.84000000000000064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6435185185185186"/>
          <c:y val="0.16250000000000001"/>
          <c:w val="0.77314814814814914"/>
          <c:h val="0.69166666666666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Lbls>
            <c:dLbl>
              <c:idx val="0"/>
              <c:layout>
                <c:manualLayout>
                  <c:x val="2.683721727896821E-2"/>
                  <c:y val="-2.59511288869138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dirty="0" smtClean="0">
                        <a:solidFill>
                          <a:schemeClr val="accent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accent1"/>
                        </a:solidFill>
                      </a:rPr>
                      <a:t>7</a:t>
                    </a:r>
                    <a:r>
                      <a:rPr lang="en-US" dirty="0" smtClean="0">
                        <a:solidFill>
                          <a:schemeClr val="accent1"/>
                        </a:solidFill>
                      </a:rPr>
                      <a:t>%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2.5719050743657039E-2"/>
                  <c:y val="-4.62499999999999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
</a:t>
                    </a:r>
                    <a:r>
                      <a:rPr lang="en-US" b="1" dirty="0" smtClean="0">
                        <a:solidFill>
                          <a:schemeClr val="accent2"/>
                        </a:solidFill>
                      </a:rPr>
                      <a:t>8</a:t>
                    </a:r>
                    <a:r>
                      <a:rPr lang="ru-RU" b="1" dirty="0" smtClean="0">
                        <a:solidFill>
                          <a:schemeClr val="accent2"/>
                        </a:solidFill>
                      </a:rPr>
                      <a:t>3</a:t>
                    </a:r>
                    <a:r>
                      <a:rPr lang="en-US" b="1" dirty="0" smtClean="0">
                        <a:solidFill>
                          <a:schemeClr val="accent2"/>
                        </a:solidFill>
                      </a:rPr>
                      <a:t>%</a:t>
                    </a:r>
                    <a:endParaRPr lang="en-US" dirty="0">
                      <a:solidFill>
                        <a:schemeClr val="accent2"/>
                      </a:solidFill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CatName val="1"/>
            <c:showPercent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79301</c:v>
                </c:pt>
                <c:pt idx="1">
                  <c:v>490075.6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'1'!$A$2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3.1895170870215863E-3"/>
                  <c:y val="-2.671597095272245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2789033541727741E-2"/>
                </c:manualLayout>
              </c:layout>
              <c:showVal val="1"/>
            </c:dLbl>
            <c:dLbl>
              <c:idx val="2"/>
              <c:layout>
                <c:manualLayout>
                  <c:x val="-1.5947585435107936E-3"/>
                  <c:y val="-2.138499762652640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'1'!$B$1:$D$1</c:f>
              <c:strCache>
                <c:ptCount val="3"/>
                <c:pt idx="0">
                  <c:v>2019 год (фактическое исполнение)</c:v>
                </c:pt>
                <c:pt idx="1">
                  <c:v>2020 год (ожидаемое исполнение)</c:v>
                </c:pt>
                <c:pt idx="2">
                  <c:v>2021 год (прогноз)</c:v>
                </c:pt>
              </c:strCache>
            </c:strRef>
          </c:cat>
          <c:val>
            <c:numRef>
              <c:f>'1'!$B$2:$D$2</c:f>
              <c:numCache>
                <c:formatCode>#,##0.0</c:formatCode>
                <c:ptCount val="3"/>
                <c:pt idx="0">
                  <c:v>607650.6</c:v>
                </c:pt>
                <c:pt idx="1">
                  <c:v>749104.5</c:v>
                </c:pt>
                <c:pt idx="2">
                  <c:v>490873.9</c:v>
                </c:pt>
              </c:numCache>
            </c:numRef>
          </c:val>
        </c:ser>
        <c:ser>
          <c:idx val="1"/>
          <c:order val="1"/>
          <c:tx>
            <c:strRef>
              <c:f>'1'!$A$3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5.7457517892688686E-2"/>
                  <c:y val="-2.1552655765521001E-2"/>
                </c:manualLayout>
              </c:layout>
              <c:showVal val="1"/>
            </c:dLbl>
            <c:dLbl>
              <c:idx val="1"/>
              <c:layout>
                <c:manualLayout>
                  <c:x val="6.3993139775689101E-2"/>
                  <c:y val="-1.9062528405934732E-2"/>
                </c:manualLayout>
              </c:layout>
              <c:showVal val="1"/>
            </c:dLbl>
            <c:dLbl>
              <c:idx val="2"/>
              <c:layout>
                <c:manualLayout>
                  <c:x val="5.7614231173184816E-2"/>
                  <c:y val="-2.136429285634929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'1'!$B$1:$D$1</c:f>
              <c:strCache>
                <c:ptCount val="3"/>
                <c:pt idx="0">
                  <c:v>2019 год (фактическое исполнение)</c:v>
                </c:pt>
                <c:pt idx="1">
                  <c:v>2020 год (ожидаемое исполнение)</c:v>
                </c:pt>
                <c:pt idx="2">
                  <c:v>2021 год (прогноз)</c:v>
                </c:pt>
              </c:strCache>
            </c:strRef>
          </c:cat>
          <c:val>
            <c:numRef>
              <c:f>'1'!$B$3:$D$3</c:f>
              <c:numCache>
                <c:formatCode>#,##0.0</c:formatCode>
                <c:ptCount val="3"/>
                <c:pt idx="0">
                  <c:v>611820.80000000005</c:v>
                </c:pt>
                <c:pt idx="1">
                  <c:v>750996.5</c:v>
                </c:pt>
                <c:pt idx="2">
                  <c:v>490873.9</c:v>
                </c:pt>
              </c:numCache>
            </c:numRef>
          </c:val>
        </c:ser>
        <c:ser>
          <c:idx val="2"/>
          <c:order val="2"/>
          <c:tx>
            <c:strRef>
              <c:f>'1'!$A$4</c:f>
              <c:strCache>
                <c:ptCount val="1"/>
                <c:pt idx="0">
                  <c:v>Дефицит</c:v>
                </c:pt>
              </c:strCache>
            </c:strRef>
          </c:tx>
          <c:dLbls>
            <c:dLbl>
              <c:idx val="0"/>
              <c:layout>
                <c:manualLayout>
                  <c:x val="2.1862632773066645E-2"/>
                  <c:y val="-2.5653715243760828E-2"/>
                </c:manualLayout>
              </c:layout>
              <c:showVal val="1"/>
            </c:dLbl>
            <c:dLbl>
              <c:idx val="1"/>
              <c:layout>
                <c:manualLayout>
                  <c:x val="2.1810520584440111E-2"/>
                  <c:y val="-2.8860429649230857E-2"/>
                </c:manualLayout>
              </c:layout>
              <c:showVal val="1"/>
            </c:dLbl>
            <c:dLbl>
              <c:idx val="2"/>
              <c:layout>
                <c:manualLayout>
                  <c:x val="1.507184952310441E-2"/>
                  <c:y val="-3.028325135590997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'1'!$B$1:$D$1</c:f>
              <c:strCache>
                <c:ptCount val="3"/>
                <c:pt idx="0">
                  <c:v>2019 год (фактическое исполнение)</c:v>
                </c:pt>
                <c:pt idx="1">
                  <c:v>2020 год (ожидаемое исполнение)</c:v>
                </c:pt>
                <c:pt idx="2">
                  <c:v>2021 год (прогноз)</c:v>
                </c:pt>
              </c:strCache>
            </c:strRef>
          </c:cat>
          <c:val>
            <c:numRef>
              <c:f>'1'!$B$4:$D$4</c:f>
              <c:numCache>
                <c:formatCode>#,##0.0</c:formatCode>
                <c:ptCount val="3"/>
                <c:pt idx="0">
                  <c:v>4170.2000000000698</c:v>
                </c:pt>
                <c:pt idx="1">
                  <c:v>1892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box"/>
        <c:axId val="98779136"/>
        <c:axId val="98780672"/>
        <c:axId val="0"/>
      </c:bar3DChart>
      <c:catAx>
        <c:axId val="98779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780672"/>
        <c:crosses val="autoZero"/>
        <c:auto val="1"/>
        <c:lblAlgn val="ctr"/>
        <c:lblOffset val="100"/>
      </c:catAx>
      <c:valAx>
        <c:axId val="98780672"/>
        <c:scaling>
          <c:orientation val="minMax"/>
          <c:max val="50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779136"/>
        <c:crosses val="autoZero"/>
        <c:crossBetween val="between"/>
        <c:majorUnit val="100000"/>
        <c:minorUnit val="10000"/>
      </c:valAx>
    </c:plotArea>
    <c:legend>
      <c:legendPos val="r"/>
      <c:layout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172464198529416"/>
          <c:y val="5.1400526932070804E-2"/>
          <c:w val="0.69288779527559063"/>
          <c:h val="0.8326195683872849"/>
        </c:manualLayout>
      </c:layout>
      <c:barChart>
        <c:barDir val="col"/>
        <c:grouping val="clustered"/>
        <c:ser>
          <c:idx val="0"/>
          <c:order val="0"/>
          <c:spPr>
            <a:ln>
              <a:solidFill>
                <a:srgbClr val="00B050"/>
              </a:solidFill>
            </a:ln>
          </c:spPr>
          <c:dPt>
            <c:idx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77E2F7"/>
              </a:solidFill>
              <a:ln>
                <a:solidFill>
                  <a:srgbClr val="77E2F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val>
            <c:numRef>
              <c:f>'4'!$B$2:$E$2</c:f>
              <c:numCache>
                <c:formatCode>#,##0.0</c:formatCode>
                <c:ptCount val="4"/>
                <c:pt idx="0">
                  <c:v>750996.5</c:v>
                </c:pt>
                <c:pt idx="1">
                  <c:v>490873.9</c:v>
                </c:pt>
                <c:pt idx="2">
                  <c:v>491185.2</c:v>
                </c:pt>
                <c:pt idx="3">
                  <c:v>495408.2</c:v>
                </c:pt>
              </c:numCache>
            </c:numRef>
          </c:val>
        </c:ser>
        <c:axId val="99162368"/>
        <c:axId val="99176448"/>
      </c:barChart>
      <c:catAx>
        <c:axId val="99162368"/>
        <c:scaling>
          <c:orientation val="minMax"/>
        </c:scaling>
        <c:delete val="1"/>
        <c:axPos val="b"/>
        <c:tickLblPos val="none"/>
        <c:crossAx val="99176448"/>
        <c:crosses val="autoZero"/>
        <c:auto val="1"/>
        <c:lblAlgn val="ctr"/>
        <c:lblOffset val="100"/>
      </c:catAx>
      <c:valAx>
        <c:axId val="99176448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916236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'5'!$B$1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'5'!$A$2:$A$4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'5'!$B$2:$B$4</c:f>
              <c:numCache>
                <c:formatCode>#,##0</c:formatCode>
                <c:ptCount val="3"/>
                <c:pt idx="0">
                  <c:v>29966</c:v>
                </c:pt>
                <c:pt idx="1">
                  <c:v>29419</c:v>
                </c:pt>
                <c:pt idx="2">
                  <c:v>29326</c:v>
                </c:pt>
              </c:numCache>
            </c:numRef>
          </c:val>
        </c:ser>
        <c:ser>
          <c:idx val="1"/>
          <c:order val="1"/>
          <c:tx>
            <c:strRef>
              <c:f>'5'!$C$1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-1.11575994820062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719199827335423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'5'!$A$2:$A$4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'5'!$C$2:$C$4</c:f>
              <c:numCache>
                <c:formatCode>#,##0</c:formatCode>
                <c:ptCount val="3"/>
                <c:pt idx="0">
                  <c:v>2701</c:v>
                </c:pt>
                <c:pt idx="1">
                  <c:v>2703</c:v>
                </c:pt>
                <c:pt idx="2">
                  <c:v>2725</c:v>
                </c:pt>
              </c:numCache>
            </c:numRef>
          </c:val>
        </c:ser>
        <c:ser>
          <c:idx val="2"/>
          <c:order val="2"/>
          <c:tx>
            <c:strRef>
              <c:f>'5'!$D$1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'5'!$A$2:$A$4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'5'!$D$2:$D$4</c:f>
              <c:numCache>
                <c:formatCode>#,##0</c:formatCode>
                <c:ptCount val="3"/>
                <c:pt idx="0">
                  <c:v>305161</c:v>
                </c:pt>
                <c:pt idx="1">
                  <c:v>300832</c:v>
                </c:pt>
                <c:pt idx="2">
                  <c:v>298774</c:v>
                </c:pt>
              </c:numCache>
            </c:numRef>
          </c:val>
        </c:ser>
        <c:ser>
          <c:idx val="3"/>
          <c:order val="3"/>
          <c:tx>
            <c:strRef>
              <c:f>'5'!$E$1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'5'!$A$2:$A$4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'5'!$E$2:$E$4</c:f>
              <c:numCache>
                <c:formatCode>#,##0</c:formatCode>
                <c:ptCount val="3"/>
                <c:pt idx="0">
                  <c:v>63413</c:v>
                </c:pt>
                <c:pt idx="1">
                  <c:v>61928</c:v>
                </c:pt>
                <c:pt idx="2">
                  <c:v>61128</c:v>
                </c:pt>
              </c:numCache>
            </c:numRef>
          </c:val>
        </c:ser>
        <c:ser>
          <c:idx val="4"/>
          <c:order val="4"/>
          <c:tx>
            <c:strRef>
              <c:f>'5'!$F$1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'5'!$A$2:$A$4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'5'!$F$2:$F$4</c:f>
              <c:numCache>
                <c:formatCode>#,##0</c:formatCode>
                <c:ptCount val="3"/>
                <c:pt idx="0">
                  <c:v>16742</c:v>
                </c:pt>
                <c:pt idx="1">
                  <c:v>16768</c:v>
                </c:pt>
                <c:pt idx="2">
                  <c:v>16794</c:v>
                </c:pt>
              </c:numCache>
            </c:numRef>
          </c:val>
        </c:ser>
        <c:ser>
          <c:idx val="5"/>
          <c:order val="5"/>
          <c:tx>
            <c:strRef>
              <c:f>'5'!$G$1</c:f>
              <c:strCache>
                <c:ptCount val="1"/>
                <c:pt idx="0">
                  <c:v>Остальные расходы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'5'!$A$2:$A$4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'5'!$G$2:$G$4</c:f>
              <c:numCache>
                <c:formatCode>#,##0</c:formatCode>
                <c:ptCount val="3"/>
                <c:pt idx="0">
                  <c:v>72891</c:v>
                </c:pt>
                <c:pt idx="1">
                  <c:v>72298</c:v>
                </c:pt>
                <c:pt idx="2">
                  <c:v>71981</c:v>
                </c:pt>
              </c:numCache>
            </c:numRef>
          </c:val>
        </c:ser>
        <c:dLbls>
          <c:showVal val="1"/>
        </c:dLbls>
        <c:gapWidth val="38"/>
        <c:gapDepth val="6"/>
        <c:shape val="box"/>
        <c:axId val="99527296"/>
        <c:axId val="99611008"/>
        <c:axId val="0"/>
      </c:bar3DChart>
      <c:catAx>
        <c:axId val="99527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9611008"/>
        <c:crosses val="autoZero"/>
        <c:auto val="1"/>
        <c:lblAlgn val="ctr"/>
        <c:lblOffset val="100"/>
      </c:catAx>
      <c:valAx>
        <c:axId val="9961100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95272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0.8735</cdr:x>
      <cdr:y>0.16438</cdr:y>
    </cdr:from>
    <cdr:to>
      <cdr:x>0.90194</cdr:x>
      <cdr:y>0.21438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635388" y="710220"/>
          <a:ext cx="216025" cy="21602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0.8735</cdr:x>
      <cdr:y>0.29772</cdr:y>
    </cdr:from>
    <cdr:to>
      <cdr:x>0.90194</cdr:x>
      <cdr:y>0.34772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635389" y="1286284"/>
          <a:ext cx="216024" cy="21602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0.8735</cdr:x>
      <cdr:y>0.4456</cdr:y>
    </cdr:from>
    <cdr:to>
      <cdr:x>0.90194</cdr:x>
      <cdr:y>0.4956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6635389" y="1925192"/>
          <a:ext cx="216024" cy="21602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0.87443</cdr:x>
      <cdr:y>0.59167</cdr:y>
    </cdr:from>
    <cdr:to>
      <cdr:x>0.90287</cdr:x>
      <cdr:y>0.64167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6642477" y="2556285"/>
          <a:ext cx="216024" cy="21602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77E2F7"/>
        </a:solidFill>
        <a:ln xmlns:a="http://schemas.openxmlformats.org/drawingml/2006/main">
          <a:solidFill>
            <a:srgbClr val="77E2F7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0.51656</cdr:x>
      <cdr:y>0.25003</cdr:y>
    </cdr:from>
    <cdr:to>
      <cdr:x>0.63693</cdr:x>
      <cdr:y>0.35608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923928" y="1080235"/>
          <a:ext cx="914400" cy="4581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491 185,2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0.33645</cdr:x>
      <cdr:y>0.25</cdr:y>
    </cdr:from>
    <cdr:to>
      <cdr:x>0.45682</cdr:x>
      <cdr:y>0.35605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555776" y="1080121"/>
          <a:ext cx="914370" cy="4581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490 873,9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08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1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15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40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07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14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9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22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38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51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8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88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5.mchs.gov.ru/upload/resize_cache/iblock/9bd/360_360_0/9bdfcce181f3aeb273483aba3c7c48a4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1628800"/>
            <a:ext cx="3166120" cy="15841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466456"/>
            <a:ext cx="4032448" cy="158707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Думы «О бюджете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2021 год и на плановый период 2022 и 2023 годов»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7"/>
            <a:ext cx="4824536" cy="33872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10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880" y="3492434"/>
            <a:ext cx="729093" cy="692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690" y="3501256"/>
            <a:ext cx="729093" cy="684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221" y="3492434"/>
            <a:ext cx="729093" cy="683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492434"/>
            <a:ext cx="729093" cy="684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492434"/>
            <a:ext cx="729093" cy="68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2981" y="3501540"/>
            <a:ext cx="729093" cy="683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6523" y="3491861"/>
            <a:ext cx="729093" cy="6843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5471" y="3501540"/>
            <a:ext cx="729093" cy="6843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8196" y="3501540"/>
            <a:ext cx="729092" cy="6928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3501540"/>
            <a:ext cx="729093" cy="6928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08519" y="5301208"/>
            <a:ext cx="190230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01«Общегосудар-ственные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вопросы»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29 965,7 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2" idx="2"/>
          </p:cNvCxnSpPr>
          <p:nvPr/>
        </p:nvCxnSpPr>
        <p:spPr>
          <a:xfrm flipH="1">
            <a:off x="580426" y="4185332"/>
            <a:ext cx="1" cy="903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11560" y="4581128"/>
            <a:ext cx="162487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02«Национальная оборона»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662,3 тыс.руб.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>
            <a:stCxn id="3" idx="2"/>
          </p:cNvCxnSpPr>
          <p:nvPr/>
        </p:nvCxnSpPr>
        <p:spPr>
          <a:xfrm flipH="1">
            <a:off x="1429236" y="4185332"/>
            <a:ext cx="1" cy="27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547664" y="5132040"/>
            <a:ext cx="15841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03«Национальная безопасность и правоохранительная деятельность»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1 140,0 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stCxn id="6" idx="2"/>
          </p:cNvCxnSpPr>
          <p:nvPr/>
        </p:nvCxnSpPr>
        <p:spPr>
          <a:xfrm flipH="1">
            <a:off x="2287767" y="4176226"/>
            <a:ext cx="1" cy="892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24276" y="4326479"/>
            <a:ext cx="1471659" cy="65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Националь-ная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2 700,9тыс.руб.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>
            <a:stCxn id="7" idx="2"/>
            <a:endCxn id="27" idx="0"/>
          </p:cNvCxnSpPr>
          <p:nvPr/>
        </p:nvCxnSpPr>
        <p:spPr>
          <a:xfrm rot="16200000" flipH="1">
            <a:off x="3159390" y="4225763"/>
            <a:ext cx="149680" cy="51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388374" y="5068490"/>
            <a:ext cx="1687682" cy="873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05«Жилищно-коммунальное хозяйство»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31,1 тыс.руб.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>
            <a:stCxn id="8" idx="2"/>
            <a:endCxn id="34" idx="0"/>
          </p:cNvCxnSpPr>
          <p:nvPr/>
        </p:nvCxnSpPr>
        <p:spPr>
          <a:xfrm rot="16200000" flipH="1">
            <a:off x="3706201" y="4542476"/>
            <a:ext cx="892264" cy="159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205152" y="4465324"/>
            <a:ext cx="1807007" cy="469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07«Образование»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305 160,6 тыс.руб.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stCxn id="9" idx="2"/>
            <a:endCxn id="38" idx="0"/>
          </p:cNvCxnSpPr>
          <p:nvPr/>
        </p:nvCxnSpPr>
        <p:spPr>
          <a:xfrm rot="16200000" flipH="1">
            <a:off x="4903096" y="4259764"/>
            <a:ext cx="279992" cy="131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041826" y="5068528"/>
            <a:ext cx="1728192" cy="708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08«Культура, кинематография»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63 413,6 тыс.руб.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>
            <a:stCxn id="10" idx="2"/>
            <a:endCxn id="42" idx="0"/>
          </p:cNvCxnSpPr>
          <p:nvPr/>
        </p:nvCxnSpPr>
        <p:spPr>
          <a:xfrm>
            <a:off x="5901070" y="4176226"/>
            <a:ext cx="4852" cy="89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925009" y="4441236"/>
            <a:ext cx="169001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10«Социальная политика»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16 741,9 тыс.руб.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14594" y="5589240"/>
            <a:ext cx="1575163" cy="580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11«Физическая культура и спорт»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8 097,8 тыс.руб.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>
            <a:stCxn id="12" idx="2"/>
            <a:endCxn id="55" idx="0"/>
          </p:cNvCxnSpPr>
          <p:nvPr/>
        </p:nvCxnSpPr>
        <p:spPr>
          <a:xfrm flipH="1">
            <a:off x="7702176" y="4194438"/>
            <a:ext cx="566" cy="1394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615026" y="4326479"/>
            <a:ext cx="154583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14«Межбюджет-ные трансферты общего характера»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62 960,0 тыс.руб.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stCxn id="14" idx="2"/>
          </p:cNvCxnSpPr>
          <p:nvPr/>
        </p:nvCxnSpPr>
        <p:spPr>
          <a:xfrm flipH="1">
            <a:off x="8608954" y="4194438"/>
            <a:ext cx="1" cy="132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6406" y="0"/>
            <a:ext cx="831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2021 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-11765" y="2885243"/>
            <a:ext cx="9144001" cy="404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классификации расходов бюджета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860" y="523220"/>
            <a:ext cx="9144000" cy="99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выплачиваемые из бюджета денежные средства, за исключением  средств, являющихся источниками финансирования дефицита бюджета.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" y="1679142"/>
            <a:ext cx="9132235" cy="106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Прямая соединительная линия 112"/>
          <p:cNvCxnSpPr>
            <a:stCxn id="11" idx="2"/>
            <a:endCxn id="49" idx="0"/>
          </p:cNvCxnSpPr>
          <p:nvPr/>
        </p:nvCxnSpPr>
        <p:spPr>
          <a:xfrm>
            <a:off x="6770018" y="4185905"/>
            <a:ext cx="0" cy="25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263893" y="1967509"/>
            <a:ext cx="5159830" cy="1322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7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0144980"/>
              </p:ext>
            </p:extLst>
          </p:nvPr>
        </p:nvGraphicFramePr>
        <p:xfrm>
          <a:off x="0" y="1844823"/>
          <a:ext cx="7596336" cy="43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0" y="-1793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1156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бюджета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по расходам 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750 996,5 тыс.руб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Общий  объем  расходов  бюджета  в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составит  –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490 873,9 тыс.руб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491 185,2тыс.руб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495 408,2 тыс.руб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769260"/>
            <a:ext cx="5328592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тыс. руб.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501" y="2375023"/>
            <a:ext cx="226774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за 2020 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7" y="2951087"/>
            <a:ext cx="224289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2021 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1413" y="4221088"/>
            <a:ext cx="226774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2023 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501" y="3589995"/>
            <a:ext cx="226065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2022 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1916832"/>
            <a:ext cx="914400" cy="458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750 996,5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2995541"/>
            <a:ext cx="914400" cy="458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495 408,2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5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1514978"/>
              </p:ext>
            </p:extLst>
          </p:nvPr>
        </p:nvGraphicFramePr>
        <p:xfrm>
          <a:off x="0" y="1772816"/>
          <a:ext cx="9144000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14400"/>
            <a:ext cx="9144000" cy="930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классификация показывает конкретных получателей бюджетных расходов.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признак позволяет выделить в каждой группе расходов соответствующее ведомство, получающее бюджетные ассигнования.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570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граждан из бюджета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03" name="Group 3"/>
          <p:cNvGrpSpPr>
            <a:grpSpLocks noChangeAspect="1"/>
          </p:cNvGrpSpPr>
          <p:nvPr/>
        </p:nvGrpSpPr>
        <p:grpSpPr bwMode="auto">
          <a:xfrm>
            <a:off x="9525" y="908050"/>
            <a:ext cx="9144000" cy="5495926"/>
            <a:chOff x="6" y="572"/>
            <a:chExt cx="5760" cy="3462"/>
          </a:xfrm>
        </p:grpSpPr>
        <p:sp>
          <p:nvSpPr>
            <p:cNvPr id="25602" name="AutoShape 2"/>
            <p:cNvSpPr>
              <a:spLocks noChangeAspect="1" noChangeArrowheads="1" noTextEdit="1"/>
            </p:cNvSpPr>
            <p:nvPr/>
          </p:nvSpPr>
          <p:spPr bwMode="auto">
            <a:xfrm>
              <a:off x="6" y="572"/>
              <a:ext cx="5754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6" y="572"/>
              <a:ext cx="5754" cy="470"/>
            </a:xfrm>
            <a:prstGeom prst="rect">
              <a:avLst/>
            </a:prstGeom>
            <a:solidFill>
              <a:srgbClr val="FCD5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6" y="1036"/>
              <a:ext cx="5754" cy="513"/>
            </a:xfrm>
            <a:prstGeom prst="rect">
              <a:avLst/>
            </a:prstGeom>
            <a:solidFill>
              <a:srgbClr val="FDE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6" y="1543"/>
              <a:ext cx="5754" cy="513"/>
            </a:xfrm>
            <a:prstGeom prst="rect">
              <a:avLst/>
            </a:prstGeom>
            <a:solidFill>
              <a:srgbClr val="FCD5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6" y="2050"/>
              <a:ext cx="5754" cy="512"/>
            </a:xfrm>
            <a:prstGeom prst="rect">
              <a:avLst/>
            </a:prstGeom>
            <a:solidFill>
              <a:srgbClr val="FDE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6" y="2556"/>
              <a:ext cx="5754" cy="368"/>
            </a:xfrm>
            <a:prstGeom prst="rect">
              <a:avLst/>
            </a:prstGeom>
            <a:solidFill>
              <a:srgbClr val="FCD5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6" y="2918"/>
              <a:ext cx="5754" cy="513"/>
            </a:xfrm>
            <a:prstGeom prst="rect">
              <a:avLst/>
            </a:prstGeom>
            <a:solidFill>
              <a:srgbClr val="FDE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6" y="3425"/>
              <a:ext cx="5754" cy="368"/>
            </a:xfrm>
            <a:prstGeom prst="rect">
              <a:avLst/>
            </a:prstGeom>
            <a:solidFill>
              <a:srgbClr val="FCD5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6" y="3787"/>
              <a:ext cx="5754" cy="247"/>
            </a:xfrm>
            <a:prstGeom prst="rect">
              <a:avLst/>
            </a:prstGeom>
            <a:solidFill>
              <a:srgbClr val="FDE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642" y="735"/>
              <a:ext cx="248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Наименование социальной поддержки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3654" y="590"/>
              <a:ext cx="5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2019 год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3546" y="753"/>
              <a:ext cx="80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(фактическое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3570" y="910"/>
              <a:ext cx="72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исполнение)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4404" y="590"/>
              <a:ext cx="5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2020 год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4338" y="753"/>
              <a:ext cx="72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(ожидаемое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4314" y="910"/>
              <a:ext cx="72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исполнение)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>
              <a:off x="5142" y="669"/>
              <a:ext cx="46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2021год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>
              <a:off x="5136" y="831"/>
              <a:ext cx="56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(прогноз)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1" name="Rectangle 21"/>
            <p:cNvSpPr>
              <a:spLocks noChangeArrowheads="1"/>
            </p:cNvSpPr>
            <p:nvPr/>
          </p:nvSpPr>
          <p:spPr bwMode="auto">
            <a:xfrm>
              <a:off x="30" y="1042"/>
              <a:ext cx="326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Ежегодная персональная денежная выплата лицам,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30" y="1223"/>
              <a:ext cx="281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удостоенным звания «Почетный гражданин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30" y="1404"/>
              <a:ext cx="156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Варгашинского района»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4" name="Rectangle 24"/>
            <p:cNvSpPr>
              <a:spLocks noChangeArrowheads="1"/>
            </p:cNvSpPr>
            <p:nvPr/>
          </p:nvSpPr>
          <p:spPr bwMode="auto">
            <a:xfrm>
              <a:off x="3780" y="1223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103,4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>
              <a:off x="4524" y="1223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103,4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5268" y="1223"/>
              <a:ext cx="30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115,1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30" y="1549"/>
              <a:ext cx="329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Меры социальной поддержки лиц, проживающих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30" y="1730"/>
              <a:ext cx="360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работающих в сельской местности и в рабочих поселках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30" y="1911"/>
              <a:ext cx="175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(поселках городского типа)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0" name="Rectangle 30"/>
            <p:cNvSpPr>
              <a:spLocks noChangeArrowheads="1"/>
            </p:cNvSpPr>
            <p:nvPr/>
          </p:nvSpPr>
          <p:spPr bwMode="auto">
            <a:xfrm>
              <a:off x="3660" y="1730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9 326,1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1" name="Rectangle 31"/>
            <p:cNvSpPr>
              <a:spLocks noChangeArrowheads="1"/>
            </p:cNvSpPr>
            <p:nvPr/>
          </p:nvSpPr>
          <p:spPr bwMode="auto">
            <a:xfrm>
              <a:off x="4404" y="1730"/>
              <a:ext cx="4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11 447,0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5148" y="1730"/>
              <a:ext cx="4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11 094,0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3" name="Rectangle 33"/>
            <p:cNvSpPr>
              <a:spLocks noChangeArrowheads="1"/>
            </p:cNvSpPr>
            <p:nvPr/>
          </p:nvSpPr>
          <p:spPr bwMode="auto">
            <a:xfrm>
              <a:off x="30" y="2056"/>
              <a:ext cx="344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Выплата стипендий учащимся, показавшим отличные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>
              <a:off x="30" y="2237"/>
              <a:ext cx="313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результаты в спорте, учебе, в обучении музыке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5" name="Rectangle 35"/>
            <p:cNvSpPr>
              <a:spLocks noChangeArrowheads="1"/>
            </p:cNvSpPr>
            <p:nvPr/>
          </p:nvSpPr>
          <p:spPr bwMode="auto">
            <a:xfrm>
              <a:off x="30" y="2418"/>
              <a:ext cx="190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дополнительном образовании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6" name="Rectangle 36"/>
            <p:cNvSpPr>
              <a:spLocks noChangeArrowheads="1"/>
            </p:cNvSpPr>
            <p:nvPr/>
          </p:nvSpPr>
          <p:spPr bwMode="auto">
            <a:xfrm>
              <a:off x="3780" y="2237"/>
              <a:ext cx="31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78,0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7" name="Rectangle 37"/>
            <p:cNvSpPr>
              <a:spLocks noChangeArrowheads="1"/>
            </p:cNvSpPr>
            <p:nvPr/>
          </p:nvSpPr>
          <p:spPr bwMode="auto">
            <a:xfrm>
              <a:off x="4524" y="2237"/>
              <a:ext cx="31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78,0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8" name="Rectangle 38"/>
            <p:cNvSpPr>
              <a:spLocks noChangeArrowheads="1"/>
            </p:cNvSpPr>
            <p:nvPr/>
          </p:nvSpPr>
          <p:spPr bwMode="auto">
            <a:xfrm>
              <a:off x="5268" y="2237"/>
              <a:ext cx="31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78,0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39" name="Rectangle 39"/>
            <p:cNvSpPr>
              <a:spLocks noChangeArrowheads="1"/>
            </p:cNvSpPr>
            <p:nvPr/>
          </p:nvSpPr>
          <p:spPr bwMode="auto">
            <a:xfrm>
              <a:off x="30" y="2581"/>
              <a:ext cx="375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Организация отдыха детей в лагерях дневного пребывания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>
              <a:off x="30" y="2762"/>
              <a:ext cx="14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 каникулярное время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1" name="Rectangle 41"/>
            <p:cNvSpPr>
              <a:spLocks noChangeArrowheads="1"/>
            </p:cNvSpPr>
            <p:nvPr/>
          </p:nvSpPr>
          <p:spPr bwMode="auto">
            <a:xfrm>
              <a:off x="3696" y="2671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325,1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2" name="Rectangle 42"/>
            <p:cNvSpPr>
              <a:spLocks noChangeArrowheads="1"/>
            </p:cNvSpPr>
            <p:nvPr/>
          </p:nvSpPr>
          <p:spPr bwMode="auto">
            <a:xfrm>
              <a:off x="4440" y="2671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934,9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3" name="Rectangle 43"/>
            <p:cNvSpPr>
              <a:spLocks noChangeArrowheads="1"/>
            </p:cNvSpPr>
            <p:nvPr/>
          </p:nvSpPr>
          <p:spPr bwMode="auto">
            <a:xfrm>
              <a:off x="5184" y="2671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835,0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4" name="Rectangle 44"/>
            <p:cNvSpPr>
              <a:spLocks noChangeArrowheads="1"/>
            </p:cNvSpPr>
            <p:nvPr/>
          </p:nvSpPr>
          <p:spPr bwMode="auto">
            <a:xfrm>
              <a:off x="30" y="2924"/>
              <a:ext cx="330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Организация отдыха детей, находящихся в трудной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5" name="Rectangle 45"/>
            <p:cNvSpPr>
              <a:spLocks noChangeArrowheads="1"/>
            </p:cNvSpPr>
            <p:nvPr/>
          </p:nvSpPr>
          <p:spPr bwMode="auto">
            <a:xfrm>
              <a:off x="30" y="3105"/>
              <a:ext cx="345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жизненной ситуации, в лагеря дневного пребывания 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6" name="Rectangle 46"/>
            <p:cNvSpPr>
              <a:spLocks noChangeArrowheads="1"/>
            </p:cNvSpPr>
            <p:nvPr/>
          </p:nvSpPr>
          <p:spPr bwMode="auto">
            <a:xfrm>
              <a:off x="30" y="3286"/>
              <a:ext cx="132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каникулярное время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7" name="Rectangle 47"/>
            <p:cNvSpPr>
              <a:spLocks noChangeArrowheads="1"/>
            </p:cNvSpPr>
            <p:nvPr/>
          </p:nvSpPr>
          <p:spPr bwMode="auto">
            <a:xfrm>
              <a:off x="3744" y="3105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191,3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8" name="Rectangle 48"/>
            <p:cNvSpPr>
              <a:spLocks noChangeArrowheads="1"/>
            </p:cNvSpPr>
            <p:nvPr/>
          </p:nvSpPr>
          <p:spPr bwMode="auto">
            <a:xfrm>
              <a:off x="4488" y="3105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276,3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49" name="Rectangle 49"/>
            <p:cNvSpPr>
              <a:spLocks noChangeArrowheads="1"/>
            </p:cNvSpPr>
            <p:nvPr/>
          </p:nvSpPr>
          <p:spPr bwMode="auto">
            <a:xfrm>
              <a:off x="5232" y="3105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285,0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50" name="Rectangle 50"/>
            <p:cNvSpPr>
              <a:spLocks noChangeArrowheads="1"/>
            </p:cNvSpPr>
            <p:nvPr/>
          </p:nvSpPr>
          <p:spPr bwMode="auto">
            <a:xfrm>
              <a:off x="30" y="3449"/>
              <a:ext cx="373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Организация отдыха детей в загородных оздоровительных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51" name="Rectangle 51"/>
            <p:cNvSpPr>
              <a:spLocks noChangeArrowheads="1"/>
            </p:cNvSpPr>
            <p:nvPr/>
          </p:nvSpPr>
          <p:spPr bwMode="auto">
            <a:xfrm>
              <a:off x="30" y="3630"/>
              <a:ext cx="193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лагерях в каникулярное время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52" name="Rectangle 52"/>
            <p:cNvSpPr>
              <a:spLocks noChangeArrowheads="1"/>
            </p:cNvSpPr>
            <p:nvPr/>
          </p:nvSpPr>
          <p:spPr bwMode="auto">
            <a:xfrm>
              <a:off x="3744" y="3540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758,5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53" name="Rectangle 53"/>
            <p:cNvSpPr>
              <a:spLocks noChangeArrowheads="1"/>
            </p:cNvSpPr>
            <p:nvPr/>
          </p:nvSpPr>
          <p:spPr bwMode="auto">
            <a:xfrm>
              <a:off x="4488" y="3540"/>
              <a:ext cx="3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1074,9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54" name="Rectangle 54"/>
            <p:cNvSpPr>
              <a:spLocks noChangeArrowheads="1"/>
            </p:cNvSpPr>
            <p:nvPr/>
          </p:nvSpPr>
          <p:spPr bwMode="auto">
            <a:xfrm>
              <a:off x="5232" y="3540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802,0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55" name="Rectangle 55"/>
            <p:cNvSpPr>
              <a:spLocks noChangeArrowheads="1"/>
            </p:cNvSpPr>
            <p:nvPr/>
          </p:nvSpPr>
          <p:spPr bwMode="auto">
            <a:xfrm>
              <a:off x="6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56" name="Rectangle 56"/>
            <p:cNvSpPr>
              <a:spLocks noChangeArrowheads="1"/>
            </p:cNvSpPr>
            <p:nvPr/>
          </p:nvSpPr>
          <p:spPr bwMode="auto">
            <a:xfrm>
              <a:off x="3522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57" name="Rectangle 57"/>
            <p:cNvSpPr>
              <a:spLocks noChangeArrowheads="1"/>
            </p:cNvSpPr>
            <p:nvPr/>
          </p:nvSpPr>
          <p:spPr bwMode="auto">
            <a:xfrm>
              <a:off x="4266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58" name="Rectangle 58"/>
            <p:cNvSpPr>
              <a:spLocks noChangeArrowheads="1"/>
            </p:cNvSpPr>
            <p:nvPr/>
          </p:nvSpPr>
          <p:spPr bwMode="auto">
            <a:xfrm>
              <a:off x="5010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59" name="Line 59"/>
            <p:cNvSpPr>
              <a:spLocks noChangeShapeType="1"/>
            </p:cNvSpPr>
            <p:nvPr/>
          </p:nvSpPr>
          <p:spPr bwMode="auto">
            <a:xfrm>
              <a:off x="12" y="572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0" name="Rectangle 60"/>
            <p:cNvSpPr>
              <a:spLocks noChangeArrowheads="1"/>
            </p:cNvSpPr>
            <p:nvPr/>
          </p:nvSpPr>
          <p:spPr bwMode="auto">
            <a:xfrm>
              <a:off x="12" y="572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1" name="Rectangle 61"/>
            <p:cNvSpPr>
              <a:spLocks noChangeArrowheads="1"/>
            </p:cNvSpPr>
            <p:nvPr/>
          </p:nvSpPr>
          <p:spPr bwMode="auto">
            <a:xfrm>
              <a:off x="5754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>
              <a:off x="12" y="1036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3" name="Rectangle 63"/>
            <p:cNvSpPr>
              <a:spLocks noChangeArrowheads="1"/>
            </p:cNvSpPr>
            <p:nvPr/>
          </p:nvSpPr>
          <p:spPr bwMode="auto">
            <a:xfrm>
              <a:off x="12" y="1036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4" name="Line 64"/>
            <p:cNvSpPr>
              <a:spLocks noChangeShapeType="1"/>
            </p:cNvSpPr>
            <p:nvPr/>
          </p:nvSpPr>
          <p:spPr bwMode="auto">
            <a:xfrm>
              <a:off x="12" y="1543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5" name="Rectangle 65"/>
            <p:cNvSpPr>
              <a:spLocks noChangeArrowheads="1"/>
            </p:cNvSpPr>
            <p:nvPr/>
          </p:nvSpPr>
          <p:spPr bwMode="auto">
            <a:xfrm>
              <a:off x="12" y="1543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6" name="Line 66"/>
            <p:cNvSpPr>
              <a:spLocks noChangeShapeType="1"/>
            </p:cNvSpPr>
            <p:nvPr/>
          </p:nvSpPr>
          <p:spPr bwMode="auto">
            <a:xfrm>
              <a:off x="12" y="2050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7" name="Rectangle 67"/>
            <p:cNvSpPr>
              <a:spLocks noChangeArrowheads="1"/>
            </p:cNvSpPr>
            <p:nvPr/>
          </p:nvSpPr>
          <p:spPr bwMode="auto">
            <a:xfrm>
              <a:off x="12" y="2050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8" name="Line 68"/>
            <p:cNvSpPr>
              <a:spLocks noChangeShapeType="1"/>
            </p:cNvSpPr>
            <p:nvPr/>
          </p:nvSpPr>
          <p:spPr bwMode="auto">
            <a:xfrm>
              <a:off x="12" y="2556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69" name="Rectangle 69"/>
            <p:cNvSpPr>
              <a:spLocks noChangeArrowheads="1"/>
            </p:cNvSpPr>
            <p:nvPr/>
          </p:nvSpPr>
          <p:spPr bwMode="auto">
            <a:xfrm>
              <a:off x="12" y="2556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0" name="Line 70"/>
            <p:cNvSpPr>
              <a:spLocks noChangeShapeType="1"/>
            </p:cNvSpPr>
            <p:nvPr/>
          </p:nvSpPr>
          <p:spPr bwMode="auto">
            <a:xfrm>
              <a:off x="12" y="2918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1" name="Rectangle 71"/>
            <p:cNvSpPr>
              <a:spLocks noChangeArrowheads="1"/>
            </p:cNvSpPr>
            <p:nvPr/>
          </p:nvSpPr>
          <p:spPr bwMode="auto">
            <a:xfrm>
              <a:off x="12" y="2918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2" name="Line 72"/>
            <p:cNvSpPr>
              <a:spLocks noChangeShapeType="1"/>
            </p:cNvSpPr>
            <p:nvPr/>
          </p:nvSpPr>
          <p:spPr bwMode="auto">
            <a:xfrm>
              <a:off x="12" y="3425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3" name="Rectangle 73"/>
            <p:cNvSpPr>
              <a:spLocks noChangeArrowheads="1"/>
            </p:cNvSpPr>
            <p:nvPr/>
          </p:nvSpPr>
          <p:spPr bwMode="auto">
            <a:xfrm>
              <a:off x="12" y="3425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4" name="Line 74"/>
            <p:cNvSpPr>
              <a:spLocks noChangeShapeType="1"/>
            </p:cNvSpPr>
            <p:nvPr/>
          </p:nvSpPr>
          <p:spPr bwMode="auto">
            <a:xfrm>
              <a:off x="12" y="3787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5" name="Rectangle 75"/>
            <p:cNvSpPr>
              <a:spLocks noChangeArrowheads="1"/>
            </p:cNvSpPr>
            <p:nvPr/>
          </p:nvSpPr>
          <p:spPr bwMode="auto">
            <a:xfrm>
              <a:off x="12" y="3787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6" y="572"/>
              <a:ext cx="1" cy="322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7" name="Rectangle 77"/>
            <p:cNvSpPr>
              <a:spLocks noChangeArrowheads="1"/>
            </p:cNvSpPr>
            <p:nvPr/>
          </p:nvSpPr>
          <p:spPr bwMode="auto">
            <a:xfrm>
              <a:off x="6" y="572"/>
              <a:ext cx="6" cy="3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8" name="Line 78"/>
            <p:cNvSpPr>
              <a:spLocks noChangeShapeType="1"/>
            </p:cNvSpPr>
            <p:nvPr/>
          </p:nvSpPr>
          <p:spPr bwMode="auto">
            <a:xfrm>
              <a:off x="3522" y="578"/>
              <a:ext cx="1" cy="321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79" name="Rectangle 79"/>
            <p:cNvSpPr>
              <a:spLocks noChangeArrowheads="1"/>
            </p:cNvSpPr>
            <p:nvPr/>
          </p:nvSpPr>
          <p:spPr bwMode="auto">
            <a:xfrm>
              <a:off x="3522" y="578"/>
              <a:ext cx="6" cy="3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4266" y="578"/>
              <a:ext cx="1" cy="321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1" name="Rectangle 81"/>
            <p:cNvSpPr>
              <a:spLocks noChangeArrowheads="1"/>
            </p:cNvSpPr>
            <p:nvPr/>
          </p:nvSpPr>
          <p:spPr bwMode="auto">
            <a:xfrm>
              <a:off x="4266" y="578"/>
              <a:ext cx="6" cy="3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2" name="Line 82"/>
            <p:cNvSpPr>
              <a:spLocks noChangeShapeType="1"/>
            </p:cNvSpPr>
            <p:nvPr/>
          </p:nvSpPr>
          <p:spPr bwMode="auto">
            <a:xfrm>
              <a:off x="5010" y="578"/>
              <a:ext cx="1" cy="321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3" name="Rectangle 83"/>
            <p:cNvSpPr>
              <a:spLocks noChangeArrowheads="1"/>
            </p:cNvSpPr>
            <p:nvPr/>
          </p:nvSpPr>
          <p:spPr bwMode="auto">
            <a:xfrm>
              <a:off x="5010" y="578"/>
              <a:ext cx="6" cy="3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>
              <a:off x="5754" y="578"/>
              <a:ext cx="1" cy="321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5" name="Rectangle 85"/>
            <p:cNvSpPr>
              <a:spLocks noChangeArrowheads="1"/>
            </p:cNvSpPr>
            <p:nvPr/>
          </p:nvSpPr>
          <p:spPr bwMode="auto">
            <a:xfrm>
              <a:off x="5754" y="578"/>
              <a:ext cx="6" cy="3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6" name="Line 86"/>
            <p:cNvSpPr>
              <a:spLocks noChangeShapeType="1"/>
            </p:cNvSpPr>
            <p:nvPr/>
          </p:nvSpPr>
          <p:spPr bwMode="auto">
            <a:xfrm>
              <a:off x="5760" y="57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7" name="Rectangle 87"/>
            <p:cNvSpPr>
              <a:spLocks noChangeArrowheads="1"/>
            </p:cNvSpPr>
            <p:nvPr/>
          </p:nvSpPr>
          <p:spPr bwMode="auto">
            <a:xfrm>
              <a:off x="5760" y="572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8" name="Line 88"/>
            <p:cNvSpPr>
              <a:spLocks noChangeShapeType="1"/>
            </p:cNvSpPr>
            <p:nvPr/>
          </p:nvSpPr>
          <p:spPr bwMode="auto">
            <a:xfrm>
              <a:off x="5760" y="103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9" name="Rectangle 89"/>
            <p:cNvSpPr>
              <a:spLocks noChangeArrowheads="1"/>
            </p:cNvSpPr>
            <p:nvPr/>
          </p:nvSpPr>
          <p:spPr bwMode="auto">
            <a:xfrm>
              <a:off x="5760" y="1036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0" name="Line 90"/>
            <p:cNvSpPr>
              <a:spLocks noChangeShapeType="1"/>
            </p:cNvSpPr>
            <p:nvPr/>
          </p:nvSpPr>
          <p:spPr bwMode="auto">
            <a:xfrm>
              <a:off x="5760" y="154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1" name="Rectangle 91"/>
            <p:cNvSpPr>
              <a:spLocks noChangeArrowheads="1"/>
            </p:cNvSpPr>
            <p:nvPr/>
          </p:nvSpPr>
          <p:spPr bwMode="auto">
            <a:xfrm>
              <a:off x="5760" y="1543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2" name="Line 92"/>
            <p:cNvSpPr>
              <a:spLocks noChangeShapeType="1"/>
            </p:cNvSpPr>
            <p:nvPr/>
          </p:nvSpPr>
          <p:spPr bwMode="auto">
            <a:xfrm>
              <a:off x="5760" y="205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3" name="Rectangle 93"/>
            <p:cNvSpPr>
              <a:spLocks noChangeArrowheads="1"/>
            </p:cNvSpPr>
            <p:nvPr/>
          </p:nvSpPr>
          <p:spPr bwMode="auto">
            <a:xfrm>
              <a:off x="5760" y="2050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4" name="Line 94"/>
            <p:cNvSpPr>
              <a:spLocks noChangeShapeType="1"/>
            </p:cNvSpPr>
            <p:nvPr/>
          </p:nvSpPr>
          <p:spPr bwMode="auto">
            <a:xfrm>
              <a:off x="5760" y="255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5" name="Rectangle 95"/>
            <p:cNvSpPr>
              <a:spLocks noChangeArrowheads="1"/>
            </p:cNvSpPr>
            <p:nvPr/>
          </p:nvSpPr>
          <p:spPr bwMode="auto">
            <a:xfrm>
              <a:off x="5760" y="2556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6" name="Line 96"/>
            <p:cNvSpPr>
              <a:spLocks noChangeShapeType="1"/>
            </p:cNvSpPr>
            <p:nvPr/>
          </p:nvSpPr>
          <p:spPr bwMode="auto">
            <a:xfrm>
              <a:off x="5760" y="291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7" name="Rectangle 97"/>
            <p:cNvSpPr>
              <a:spLocks noChangeArrowheads="1"/>
            </p:cNvSpPr>
            <p:nvPr/>
          </p:nvSpPr>
          <p:spPr bwMode="auto">
            <a:xfrm>
              <a:off x="5760" y="2918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8" name="Line 98"/>
            <p:cNvSpPr>
              <a:spLocks noChangeShapeType="1"/>
            </p:cNvSpPr>
            <p:nvPr/>
          </p:nvSpPr>
          <p:spPr bwMode="auto">
            <a:xfrm>
              <a:off x="5760" y="342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99" name="Rectangle 99"/>
            <p:cNvSpPr>
              <a:spLocks noChangeArrowheads="1"/>
            </p:cNvSpPr>
            <p:nvPr/>
          </p:nvSpPr>
          <p:spPr bwMode="auto">
            <a:xfrm>
              <a:off x="5760" y="3425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00" name="Line 100"/>
            <p:cNvSpPr>
              <a:spLocks noChangeShapeType="1"/>
            </p:cNvSpPr>
            <p:nvPr/>
          </p:nvSpPr>
          <p:spPr bwMode="auto">
            <a:xfrm>
              <a:off x="5760" y="378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01" name="Rectangle 101"/>
            <p:cNvSpPr>
              <a:spLocks noChangeArrowheads="1"/>
            </p:cNvSpPr>
            <p:nvPr/>
          </p:nvSpPr>
          <p:spPr bwMode="auto">
            <a:xfrm>
              <a:off x="5760" y="3787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3571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79" name="Group 3"/>
          <p:cNvGrpSpPr>
            <a:grpSpLocks noChangeAspect="1"/>
          </p:cNvGrpSpPr>
          <p:nvPr/>
        </p:nvGrpSpPr>
        <p:grpSpPr bwMode="auto">
          <a:xfrm>
            <a:off x="0" y="908720"/>
            <a:ext cx="9144000" cy="5410200"/>
            <a:chOff x="6" y="572"/>
            <a:chExt cx="5760" cy="3408"/>
          </a:xfrm>
        </p:grpSpPr>
        <p:sp>
          <p:nvSpPr>
            <p:cNvPr id="24578" name="AutoShape 2"/>
            <p:cNvSpPr>
              <a:spLocks noChangeAspect="1" noChangeArrowheads="1" noTextEdit="1"/>
            </p:cNvSpPr>
            <p:nvPr/>
          </p:nvSpPr>
          <p:spPr bwMode="auto">
            <a:xfrm>
              <a:off x="6" y="572"/>
              <a:ext cx="5754" cy="3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6" y="572"/>
              <a:ext cx="5754" cy="468"/>
            </a:xfrm>
            <a:prstGeom prst="rect">
              <a:avLst/>
            </a:prstGeom>
            <a:solidFill>
              <a:srgbClr val="FCD5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6" y="1034"/>
              <a:ext cx="5754" cy="246"/>
            </a:xfrm>
            <a:prstGeom prst="rect">
              <a:avLst/>
            </a:prstGeom>
            <a:solidFill>
              <a:srgbClr val="FDE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6" y="1274"/>
              <a:ext cx="5754" cy="366"/>
            </a:xfrm>
            <a:prstGeom prst="rect">
              <a:avLst/>
            </a:prstGeom>
            <a:solidFill>
              <a:srgbClr val="FCD5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6" y="1634"/>
              <a:ext cx="5754" cy="246"/>
            </a:xfrm>
            <a:prstGeom prst="rect">
              <a:avLst/>
            </a:prstGeom>
            <a:solidFill>
              <a:srgbClr val="FDE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6" y="1874"/>
              <a:ext cx="5754" cy="510"/>
            </a:xfrm>
            <a:prstGeom prst="rect">
              <a:avLst/>
            </a:prstGeom>
            <a:solidFill>
              <a:srgbClr val="FCD5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6" y="2378"/>
              <a:ext cx="5754" cy="510"/>
            </a:xfrm>
            <a:prstGeom prst="rect">
              <a:avLst/>
            </a:prstGeom>
            <a:solidFill>
              <a:srgbClr val="FDE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6" y="2885"/>
              <a:ext cx="5754" cy="1038"/>
            </a:xfrm>
            <a:prstGeom prst="rect">
              <a:avLst/>
            </a:prstGeom>
            <a:solidFill>
              <a:srgbClr val="FCD5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42" y="734"/>
              <a:ext cx="246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Наименование социальной поддержки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3654" y="590"/>
              <a:ext cx="5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2019 год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3546" y="752"/>
              <a:ext cx="76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(фактическое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3570" y="908"/>
              <a:ext cx="6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исполнение)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404" y="590"/>
              <a:ext cx="5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2020 год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4338" y="752"/>
              <a:ext cx="6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(ожидаемое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4314" y="908"/>
              <a:ext cx="6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исполнение)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5142" y="668"/>
              <a:ext cx="5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2021 год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5136" y="830"/>
              <a:ext cx="53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(прогноз)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30" y="1088"/>
              <a:ext cx="242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Содержание детей в приемных семьях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3696" y="1088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4 821,0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4440" y="1088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6 757,4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5184" y="1088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r>
                <a:rPr kumimoji="0" lang="ru-RU" sz="1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764,0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30" y="1298"/>
              <a:ext cx="324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Выплата вознаграждения опекунам (попечителям),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" y="1478"/>
              <a:ext cx="13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приемным родителям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696" y="1388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3 876,0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4440" y="1388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5 643,4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5184" y="1388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4 756,0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30" y="1688"/>
              <a:ext cx="327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Содержание детей в семьях опекунов (попечителей)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3696" y="1688"/>
              <a:ext cx="3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1 716,0</a:t>
              </a: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4440" y="1688"/>
              <a:ext cx="3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2782,5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8" name="Rectangle 32"/>
            <p:cNvSpPr>
              <a:spLocks noChangeArrowheads="1"/>
            </p:cNvSpPr>
            <p:nvPr/>
          </p:nvSpPr>
          <p:spPr bwMode="auto">
            <a:xfrm>
              <a:off x="5184" y="1688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1 789,0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30" y="1880"/>
              <a:ext cx="334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Выплата единовременного пособия при всех формах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30" y="2060"/>
              <a:ext cx="362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устройства детей, лишенных родительского попечения, 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0" y="2240"/>
              <a:ext cx="45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семью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780" y="2060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186,3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488" y="2060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201,0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5232" y="2060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326,0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5" name="Rectangle 39"/>
            <p:cNvSpPr>
              <a:spLocks noChangeArrowheads="1"/>
            </p:cNvSpPr>
            <p:nvPr/>
          </p:nvSpPr>
          <p:spPr bwMode="auto">
            <a:xfrm>
              <a:off x="30" y="2384"/>
              <a:ext cx="276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Выплаты единовременного денежного пособия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30" y="2564"/>
              <a:ext cx="342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п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ри достижении усыновленным (удочеренным)</a:t>
              </a:r>
              <a:r>
                <a:rPr kumimoji="0" lang="ru-RU" sz="1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ребенком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30" y="2744"/>
              <a:ext cx="136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десятилетнего возраста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4488" y="2564"/>
              <a:ext cx="30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100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232" y="2564"/>
              <a:ext cx="17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30" y="2882"/>
              <a:ext cx="306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Выплата родителям (законным представителям)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30" y="3062"/>
              <a:ext cx="37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компенсации части платы, взимаемой за содержание детей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2" name="Rectangle 46"/>
            <p:cNvSpPr>
              <a:spLocks noChangeArrowheads="1"/>
            </p:cNvSpPr>
            <p:nvPr/>
          </p:nvSpPr>
          <p:spPr bwMode="auto">
            <a:xfrm>
              <a:off x="30" y="3242"/>
              <a:ext cx="341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 государственных, муниципальных образовательных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30" y="3422"/>
              <a:ext cx="337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учреждениях и иных образовательных организациях,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30" y="3602"/>
              <a:ext cx="371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реализующих основную общеобразовательную программу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30" y="3782"/>
              <a:ext cx="167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дошкольного образования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6" name="Rectangle 50"/>
            <p:cNvSpPr>
              <a:spLocks noChangeArrowheads="1"/>
            </p:cNvSpPr>
            <p:nvPr/>
          </p:nvSpPr>
          <p:spPr bwMode="auto">
            <a:xfrm>
              <a:off x="3696" y="3332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1 005,7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7" name="Rectangle 51"/>
            <p:cNvSpPr>
              <a:spLocks noChangeArrowheads="1"/>
            </p:cNvSpPr>
            <p:nvPr/>
          </p:nvSpPr>
          <p:spPr bwMode="auto">
            <a:xfrm>
              <a:off x="4440" y="3332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2 321,0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8" name="Rectangle 52"/>
            <p:cNvSpPr>
              <a:spLocks noChangeArrowheads="1"/>
            </p:cNvSpPr>
            <p:nvPr/>
          </p:nvSpPr>
          <p:spPr bwMode="auto">
            <a:xfrm>
              <a:off x="5184" y="3332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1 887,0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29" name="Rectangle 53"/>
            <p:cNvSpPr>
              <a:spLocks noChangeArrowheads="1"/>
            </p:cNvSpPr>
            <p:nvPr/>
          </p:nvSpPr>
          <p:spPr bwMode="auto">
            <a:xfrm>
              <a:off x="6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0" name="Rectangle 54"/>
            <p:cNvSpPr>
              <a:spLocks noChangeArrowheads="1"/>
            </p:cNvSpPr>
            <p:nvPr/>
          </p:nvSpPr>
          <p:spPr bwMode="auto">
            <a:xfrm>
              <a:off x="3522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1" name="Rectangle 55"/>
            <p:cNvSpPr>
              <a:spLocks noChangeArrowheads="1"/>
            </p:cNvSpPr>
            <p:nvPr/>
          </p:nvSpPr>
          <p:spPr bwMode="auto">
            <a:xfrm>
              <a:off x="4266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5010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>
              <a:off x="12" y="572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4" name="Rectangle 58"/>
            <p:cNvSpPr>
              <a:spLocks noChangeArrowheads="1"/>
            </p:cNvSpPr>
            <p:nvPr/>
          </p:nvSpPr>
          <p:spPr bwMode="auto">
            <a:xfrm>
              <a:off x="12" y="572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5" name="Rectangle 59"/>
            <p:cNvSpPr>
              <a:spLocks noChangeArrowheads="1"/>
            </p:cNvSpPr>
            <p:nvPr/>
          </p:nvSpPr>
          <p:spPr bwMode="auto">
            <a:xfrm>
              <a:off x="5754" y="572"/>
              <a:ext cx="6" cy="1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6" name="Line 60"/>
            <p:cNvSpPr>
              <a:spLocks noChangeShapeType="1"/>
            </p:cNvSpPr>
            <p:nvPr/>
          </p:nvSpPr>
          <p:spPr bwMode="auto">
            <a:xfrm>
              <a:off x="12" y="1034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7" name="Rectangle 61"/>
            <p:cNvSpPr>
              <a:spLocks noChangeArrowheads="1"/>
            </p:cNvSpPr>
            <p:nvPr/>
          </p:nvSpPr>
          <p:spPr bwMode="auto">
            <a:xfrm>
              <a:off x="12" y="1034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8" name="Line 62"/>
            <p:cNvSpPr>
              <a:spLocks noChangeShapeType="1"/>
            </p:cNvSpPr>
            <p:nvPr/>
          </p:nvSpPr>
          <p:spPr bwMode="auto">
            <a:xfrm>
              <a:off x="12" y="1274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39" name="Rectangle 63"/>
            <p:cNvSpPr>
              <a:spLocks noChangeArrowheads="1"/>
            </p:cNvSpPr>
            <p:nvPr/>
          </p:nvSpPr>
          <p:spPr bwMode="auto">
            <a:xfrm>
              <a:off x="12" y="1274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0" name="Line 64"/>
            <p:cNvSpPr>
              <a:spLocks noChangeShapeType="1"/>
            </p:cNvSpPr>
            <p:nvPr/>
          </p:nvSpPr>
          <p:spPr bwMode="auto">
            <a:xfrm>
              <a:off x="12" y="1634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1" name="Rectangle 65"/>
            <p:cNvSpPr>
              <a:spLocks noChangeArrowheads="1"/>
            </p:cNvSpPr>
            <p:nvPr/>
          </p:nvSpPr>
          <p:spPr bwMode="auto">
            <a:xfrm>
              <a:off x="12" y="1634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2" name="Line 66"/>
            <p:cNvSpPr>
              <a:spLocks noChangeShapeType="1"/>
            </p:cNvSpPr>
            <p:nvPr/>
          </p:nvSpPr>
          <p:spPr bwMode="auto">
            <a:xfrm>
              <a:off x="12" y="1874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3" name="Rectangle 67"/>
            <p:cNvSpPr>
              <a:spLocks noChangeArrowheads="1"/>
            </p:cNvSpPr>
            <p:nvPr/>
          </p:nvSpPr>
          <p:spPr bwMode="auto">
            <a:xfrm>
              <a:off x="12" y="1874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4" name="Line 68"/>
            <p:cNvSpPr>
              <a:spLocks noChangeShapeType="1"/>
            </p:cNvSpPr>
            <p:nvPr/>
          </p:nvSpPr>
          <p:spPr bwMode="auto">
            <a:xfrm>
              <a:off x="12" y="2378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5" name="Rectangle 69"/>
            <p:cNvSpPr>
              <a:spLocks noChangeArrowheads="1"/>
            </p:cNvSpPr>
            <p:nvPr/>
          </p:nvSpPr>
          <p:spPr bwMode="auto">
            <a:xfrm>
              <a:off x="12" y="2378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6" name="Line 70"/>
            <p:cNvSpPr>
              <a:spLocks noChangeShapeType="1"/>
            </p:cNvSpPr>
            <p:nvPr/>
          </p:nvSpPr>
          <p:spPr bwMode="auto">
            <a:xfrm>
              <a:off x="12" y="2882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7" name="Rectangle 71"/>
            <p:cNvSpPr>
              <a:spLocks noChangeArrowheads="1"/>
            </p:cNvSpPr>
            <p:nvPr/>
          </p:nvSpPr>
          <p:spPr bwMode="auto">
            <a:xfrm>
              <a:off x="12" y="2882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8" name="Line 72"/>
            <p:cNvSpPr>
              <a:spLocks noChangeShapeType="1"/>
            </p:cNvSpPr>
            <p:nvPr/>
          </p:nvSpPr>
          <p:spPr bwMode="auto">
            <a:xfrm>
              <a:off x="6" y="572"/>
              <a:ext cx="1" cy="334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49" name="Rectangle 73"/>
            <p:cNvSpPr>
              <a:spLocks noChangeArrowheads="1"/>
            </p:cNvSpPr>
            <p:nvPr/>
          </p:nvSpPr>
          <p:spPr bwMode="auto">
            <a:xfrm>
              <a:off x="6" y="572"/>
              <a:ext cx="6" cy="33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0" name="Line 74"/>
            <p:cNvSpPr>
              <a:spLocks noChangeShapeType="1"/>
            </p:cNvSpPr>
            <p:nvPr/>
          </p:nvSpPr>
          <p:spPr bwMode="auto">
            <a:xfrm>
              <a:off x="3522" y="578"/>
              <a:ext cx="1" cy="334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1" name="Rectangle 75"/>
            <p:cNvSpPr>
              <a:spLocks noChangeArrowheads="1"/>
            </p:cNvSpPr>
            <p:nvPr/>
          </p:nvSpPr>
          <p:spPr bwMode="auto">
            <a:xfrm>
              <a:off x="3522" y="578"/>
              <a:ext cx="6" cy="33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2" name="Line 76"/>
            <p:cNvSpPr>
              <a:spLocks noChangeShapeType="1"/>
            </p:cNvSpPr>
            <p:nvPr/>
          </p:nvSpPr>
          <p:spPr bwMode="auto">
            <a:xfrm>
              <a:off x="4266" y="578"/>
              <a:ext cx="1" cy="334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3" name="Rectangle 77"/>
            <p:cNvSpPr>
              <a:spLocks noChangeArrowheads="1"/>
            </p:cNvSpPr>
            <p:nvPr/>
          </p:nvSpPr>
          <p:spPr bwMode="auto">
            <a:xfrm>
              <a:off x="4266" y="578"/>
              <a:ext cx="6" cy="33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4" name="Line 78"/>
            <p:cNvSpPr>
              <a:spLocks noChangeShapeType="1"/>
            </p:cNvSpPr>
            <p:nvPr/>
          </p:nvSpPr>
          <p:spPr bwMode="auto">
            <a:xfrm>
              <a:off x="5010" y="578"/>
              <a:ext cx="1" cy="334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5" name="Rectangle 79"/>
            <p:cNvSpPr>
              <a:spLocks noChangeArrowheads="1"/>
            </p:cNvSpPr>
            <p:nvPr/>
          </p:nvSpPr>
          <p:spPr bwMode="auto">
            <a:xfrm>
              <a:off x="5010" y="578"/>
              <a:ext cx="6" cy="33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6" name="Line 80"/>
            <p:cNvSpPr>
              <a:spLocks noChangeShapeType="1"/>
            </p:cNvSpPr>
            <p:nvPr/>
          </p:nvSpPr>
          <p:spPr bwMode="auto">
            <a:xfrm>
              <a:off x="12" y="3914"/>
              <a:ext cx="5748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7" name="Rectangle 81"/>
            <p:cNvSpPr>
              <a:spLocks noChangeArrowheads="1"/>
            </p:cNvSpPr>
            <p:nvPr/>
          </p:nvSpPr>
          <p:spPr bwMode="auto">
            <a:xfrm>
              <a:off x="12" y="3914"/>
              <a:ext cx="5748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8" name="Line 82"/>
            <p:cNvSpPr>
              <a:spLocks noChangeShapeType="1"/>
            </p:cNvSpPr>
            <p:nvPr/>
          </p:nvSpPr>
          <p:spPr bwMode="auto">
            <a:xfrm>
              <a:off x="5754" y="578"/>
              <a:ext cx="1" cy="334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59" name="Rectangle 83"/>
            <p:cNvSpPr>
              <a:spLocks noChangeArrowheads="1"/>
            </p:cNvSpPr>
            <p:nvPr/>
          </p:nvSpPr>
          <p:spPr bwMode="auto">
            <a:xfrm>
              <a:off x="5754" y="578"/>
              <a:ext cx="6" cy="33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0" name="Line 84"/>
            <p:cNvSpPr>
              <a:spLocks noChangeShapeType="1"/>
            </p:cNvSpPr>
            <p:nvPr/>
          </p:nvSpPr>
          <p:spPr bwMode="auto">
            <a:xfrm>
              <a:off x="6" y="39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1" name="Rectangle 85"/>
            <p:cNvSpPr>
              <a:spLocks noChangeArrowheads="1"/>
            </p:cNvSpPr>
            <p:nvPr/>
          </p:nvSpPr>
          <p:spPr bwMode="auto">
            <a:xfrm>
              <a:off x="6" y="3920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2" name="Line 86"/>
            <p:cNvSpPr>
              <a:spLocks noChangeShapeType="1"/>
            </p:cNvSpPr>
            <p:nvPr/>
          </p:nvSpPr>
          <p:spPr bwMode="auto">
            <a:xfrm>
              <a:off x="3522" y="39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3" name="Rectangle 87"/>
            <p:cNvSpPr>
              <a:spLocks noChangeArrowheads="1"/>
            </p:cNvSpPr>
            <p:nvPr/>
          </p:nvSpPr>
          <p:spPr bwMode="auto">
            <a:xfrm>
              <a:off x="3522" y="3920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4" name="Line 88"/>
            <p:cNvSpPr>
              <a:spLocks noChangeShapeType="1"/>
            </p:cNvSpPr>
            <p:nvPr/>
          </p:nvSpPr>
          <p:spPr bwMode="auto">
            <a:xfrm>
              <a:off x="4266" y="39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5" name="Rectangle 89"/>
            <p:cNvSpPr>
              <a:spLocks noChangeArrowheads="1"/>
            </p:cNvSpPr>
            <p:nvPr/>
          </p:nvSpPr>
          <p:spPr bwMode="auto">
            <a:xfrm>
              <a:off x="4266" y="3920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6" name="Line 90"/>
            <p:cNvSpPr>
              <a:spLocks noChangeShapeType="1"/>
            </p:cNvSpPr>
            <p:nvPr/>
          </p:nvSpPr>
          <p:spPr bwMode="auto">
            <a:xfrm>
              <a:off x="5010" y="39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7" name="Rectangle 91"/>
            <p:cNvSpPr>
              <a:spLocks noChangeArrowheads="1"/>
            </p:cNvSpPr>
            <p:nvPr/>
          </p:nvSpPr>
          <p:spPr bwMode="auto">
            <a:xfrm>
              <a:off x="5010" y="3920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8" name="Line 92"/>
            <p:cNvSpPr>
              <a:spLocks noChangeShapeType="1"/>
            </p:cNvSpPr>
            <p:nvPr/>
          </p:nvSpPr>
          <p:spPr bwMode="auto">
            <a:xfrm>
              <a:off x="5754" y="39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69" name="Rectangle 93"/>
            <p:cNvSpPr>
              <a:spLocks noChangeArrowheads="1"/>
            </p:cNvSpPr>
            <p:nvPr/>
          </p:nvSpPr>
          <p:spPr bwMode="auto">
            <a:xfrm>
              <a:off x="5754" y="3920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0" name="Line 94"/>
            <p:cNvSpPr>
              <a:spLocks noChangeShapeType="1"/>
            </p:cNvSpPr>
            <p:nvPr/>
          </p:nvSpPr>
          <p:spPr bwMode="auto">
            <a:xfrm>
              <a:off x="5760" y="57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1" name="Rectangle 95"/>
            <p:cNvSpPr>
              <a:spLocks noChangeArrowheads="1"/>
            </p:cNvSpPr>
            <p:nvPr/>
          </p:nvSpPr>
          <p:spPr bwMode="auto">
            <a:xfrm>
              <a:off x="5760" y="572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2" name="Line 96"/>
            <p:cNvSpPr>
              <a:spLocks noChangeShapeType="1"/>
            </p:cNvSpPr>
            <p:nvPr/>
          </p:nvSpPr>
          <p:spPr bwMode="auto">
            <a:xfrm>
              <a:off x="5760" y="103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3" name="Rectangle 97"/>
            <p:cNvSpPr>
              <a:spLocks noChangeArrowheads="1"/>
            </p:cNvSpPr>
            <p:nvPr/>
          </p:nvSpPr>
          <p:spPr bwMode="auto">
            <a:xfrm>
              <a:off x="5760" y="1034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4" name="Line 98"/>
            <p:cNvSpPr>
              <a:spLocks noChangeShapeType="1"/>
            </p:cNvSpPr>
            <p:nvPr/>
          </p:nvSpPr>
          <p:spPr bwMode="auto">
            <a:xfrm>
              <a:off x="5760" y="127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5" name="Rectangle 99"/>
            <p:cNvSpPr>
              <a:spLocks noChangeArrowheads="1"/>
            </p:cNvSpPr>
            <p:nvPr/>
          </p:nvSpPr>
          <p:spPr bwMode="auto">
            <a:xfrm>
              <a:off x="5760" y="1274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6" name="Line 100"/>
            <p:cNvSpPr>
              <a:spLocks noChangeShapeType="1"/>
            </p:cNvSpPr>
            <p:nvPr/>
          </p:nvSpPr>
          <p:spPr bwMode="auto">
            <a:xfrm>
              <a:off x="5760" y="163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7" name="Rectangle 101"/>
            <p:cNvSpPr>
              <a:spLocks noChangeArrowheads="1"/>
            </p:cNvSpPr>
            <p:nvPr/>
          </p:nvSpPr>
          <p:spPr bwMode="auto">
            <a:xfrm>
              <a:off x="5760" y="1634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8" name="Line 102"/>
            <p:cNvSpPr>
              <a:spLocks noChangeShapeType="1"/>
            </p:cNvSpPr>
            <p:nvPr/>
          </p:nvSpPr>
          <p:spPr bwMode="auto">
            <a:xfrm>
              <a:off x="5760" y="187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79" name="Rectangle 103"/>
            <p:cNvSpPr>
              <a:spLocks noChangeArrowheads="1"/>
            </p:cNvSpPr>
            <p:nvPr/>
          </p:nvSpPr>
          <p:spPr bwMode="auto">
            <a:xfrm>
              <a:off x="5760" y="1874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0" name="Line 104"/>
            <p:cNvSpPr>
              <a:spLocks noChangeShapeType="1"/>
            </p:cNvSpPr>
            <p:nvPr/>
          </p:nvSpPr>
          <p:spPr bwMode="auto">
            <a:xfrm>
              <a:off x="5760" y="237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1" name="Rectangle 105"/>
            <p:cNvSpPr>
              <a:spLocks noChangeArrowheads="1"/>
            </p:cNvSpPr>
            <p:nvPr/>
          </p:nvSpPr>
          <p:spPr bwMode="auto">
            <a:xfrm>
              <a:off x="5760" y="2378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2" name="Line 106"/>
            <p:cNvSpPr>
              <a:spLocks noChangeShapeType="1"/>
            </p:cNvSpPr>
            <p:nvPr/>
          </p:nvSpPr>
          <p:spPr bwMode="auto">
            <a:xfrm>
              <a:off x="5760" y="288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3" name="Rectangle 107"/>
            <p:cNvSpPr>
              <a:spLocks noChangeArrowheads="1"/>
            </p:cNvSpPr>
            <p:nvPr/>
          </p:nvSpPr>
          <p:spPr bwMode="auto">
            <a:xfrm>
              <a:off x="5760" y="2882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4" name="Line 108"/>
            <p:cNvSpPr>
              <a:spLocks noChangeShapeType="1"/>
            </p:cNvSpPr>
            <p:nvPr/>
          </p:nvSpPr>
          <p:spPr bwMode="auto">
            <a:xfrm>
              <a:off x="5760" y="391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85" name="Rectangle 109"/>
            <p:cNvSpPr>
              <a:spLocks noChangeArrowheads="1"/>
            </p:cNvSpPr>
            <p:nvPr/>
          </p:nvSpPr>
          <p:spPr bwMode="auto">
            <a:xfrm>
              <a:off x="5760" y="3914"/>
              <a:ext cx="6" cy="6"/>
            </a:xfrm>
            <a:prstGeom prst="rect">
              <a:avLst/>
            </a:prstGeom>
            <a:solidFill>
              <a:srgbClr val="DADC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5868144" y="4005064"/>
            <a:ext cx="720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граждан из бюджета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29193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26122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формировать и исполнять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 программам?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980728"/>
            <a:ext cx="8784976" cy="511256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эффективности и  результативности бюджетных расходов принято решение: формировать и исполнять расходную часть бюджета 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через реализацию муниципальных 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(далее муниципальная программа)– комплекс мероприятий, увязанных по ресурсам, исполнителям и срокам, направленных на достижение конкретной цели в сфере социального, экономического, культурного и иного развития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улучшение качества жизни населения.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02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99392"/>
            <a:ext cx="914400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2021 год в разрезе муниципальных программ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6" name="Таблица 95"/>
          <p:cNvGraphicFramePr>
            <a:graphicFrameLocks noGrp="1"/>
          </p:cNvGraphicFramePr>
          <p:nvPr/>
        </p:nvGraphicFramePr>
        <p:xfrm>
          <a:off x="0" y="908720"/>
          <a:ext cx="9108504" cy="543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3543"/>
                <a:gridCol w="1814961"/>
              </a:tblGrid>
              <a:tr h="4891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района, 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490 873,9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458">
                <a:tc>
                  <a:txBody>
                    <a:bodyPr/>
                    <a:lstStyle/>
                    <a:p>
                      <a:r>
                        <a:rPr lang="ru-RU" sz="15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 расходы на реализацию муниципальных программ, всего</a:t>
                      </a:r>
                      <a:endParaRPr lang="ru-RU" sz="15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86 637,8</a:t>
                      </a:r>
                      <a:endParaRPr lang="ru-RU" sz="15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45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«Организация проведения мероприятий по отлову и содержанию безнадзорных животных на территории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4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«Профилактика правонарушений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«Профилактика терроризма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1 763,5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0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«Улучшение условий и охраны труда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4 139,4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06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 Развитие единой дежурно-диспетчерской службы управления строительства, жилищно-коммунального хозяйства, транспорта и дорожной деятельности Администрации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2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«Патриотическое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/>
                </a:tc>
              </a:tr>
              <a:tr h="403238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«Совершенствование транспортной инфраструктуры</a:t>
                      </a:r>
                    </a:p>
                    <a:p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Варгашинского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708,0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8460432" y="692696"/>
            <a:ext cx="683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2021 год в разрезе муниципальных программ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7" name="Таблица 96"/>
          <p:cNvGraphicFramePr>
            <a:graphicFrameLocks noGrp="1"/>
          </p:cNvGraphicFramePr>
          <p:nvPr/>
        </p:nvGraphicFramePr>
        <p:xfrm>
          <a:off x="0" y="1052736"/>
          <a:ext cx="9144000" cy="51845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740352"/>
                <a:gridCol w="1403648"/>
              </a:tblGrid>
              <a:tr h="55055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</a:t>
                      </a:r>
                      <a:r>
                        <a:rPr lang="ru-RU" sz="16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Варгашинском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8 064,0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5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68 427,8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556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и распоряжение муниципальным имуществом и земельными участками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8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агропромышленного комплекса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1 915,6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556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«Снижение административных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барьеров, оптимизация и повышение качества предоставления муниципальных услуг»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556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деятельности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Администрации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по участию и проведению торжественных мероприятий»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246,1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08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жильем молодых семей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Варгашинском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02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650" y="116632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«Организация</a:t>
            </a:r>
          </a:p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проведения мероприятий по отлову и содержанию безнадзорных</a:t>
            </a:r>
          </a:p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животных на территории Варгашинского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3121" y="1340768"/>
            <a:ext cx="61855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проживания граждан за счет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сокращения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численности безнадзорных животных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обеспечение санитарно-эпидемиологической безопасности района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846" y="3068960"/>
            <a:ext cx="8638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упорядочение содержания безнадзорных животных на территории Варгашинского района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отлов и содержание безнадзорных животных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1441452"/>
              </p:ext>
            </p:extLst>
          </p:nvPr>
        </p:nvGraphicFramePr>
        <p:xfrm>
          <a:off x="3169982" y="4870923"/>
          <a:ext cx="2880319" cy="51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567"/>
                <a:gridCol w="960376"/>
                <a:gridCol w="960376"/>
              </a:tblGrid>
              <a:tr h="300990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927850" y="4296719"/>
            <a:ext cx="3364583" cy="12205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16401" y="4347703"/>
            <a:ext cx="337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22" y="1301019"/>
            <a:ext cx="2345858" cy="15478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5054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40" y="37915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«Профилактика правонарушений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764704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общественной безопасности и безопасности граждан на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совершенствование системы социально-психологической и профессиональной реабилитации и адаптации лиц, освободившихся из мест лишения свободы;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и укрепление доверия общества к правоохранительным органам;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совершенствование системы мер, направленных на снижение масштабов незаконного оборота, спроса и потребления наркотических средств, психотропных веществ, их аналогов 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прекурсоров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(далее - наркотики), сильнодействующих веществ на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852936"/>
            <a:ext cx="54726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повышение уровня защиты жизни, здоровья и безопасности граждан на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района, профилактика незаконной трудовой миграции;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усиление социальной профилактики правонарушений среди несовершеннолетних и молодёжи;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негативного отношения в обществе к совершению правонарушений, а также к потреблению пива, алкогольных напитков, наркотических веществ, формирование здорового образа жизни;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формирование позитивного общественного мнения о правоохранительной системе и результатах ее деятельности, восстановление доверия общества к правоохранительным органам;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выявление и пресечение преступлений, совершенных в сфере незаконного оборота наркотиков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kartink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1826009" cy="162880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96136" y="3789040"/>
          <a:ext cx="32285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264"/>
                <a:gridCol w="1614264"/>
              </a:tblGrid>
              <a:tr h="257748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</a:tr>
              <a:tr h="257748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59,0</a:t>
                      </a:r>
                    </a:p>
                  </a:txBody>
                  <a:tcPr/>
                </a:tc>
              </a:tr>
              <a:tr h="257748"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59,0</a:t>
                      </a:r>
                      <a:endParaRPr lang="ru-RU" dirty="0"/>
                    </a:p>
                  </a:txBody>
                  <a:tcPr/>
                </a:tc>
              </a:tr>
              <a:tr h="257748"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12160" y="3356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Финансирование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7896" y="357301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6589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11247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8238522"/>
              </p:ext>
            </p:extLst>
          </p:nvPr>
        </p:nvGraphicFramePr>
        <p:xfrm>
          <a:off x="5148064" y="1556792"/>
          <a:ext cx="3874501" cy="2249013"/>
        </p:xfrm>
        <a:graphic>
          <a:graphicData uri="http://schemas.openxmlformats.org/drawingml/2006/table">
            <a:tbl>
              <a:tblPr/>
              <a:tblGrid>
                <a:gridCol w="2618511"/>
                <a:gridCol w="1255990"/>
              </a:tblGrid>
              <a:tr h="660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населения, человек</a:t>
                      </a: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50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50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Верхнесуерский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</a:t>
                      </a: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Мостовской сельсовет</a:t>
                      </a: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Шастовский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</a:t>
                      </a: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Южный сельсовет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79" marR="7779" marT="7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23528" y="4941168"/>
            <a:ext cx="4104456" cy="1130424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Административный центр – </a:t>
            </a:r>
            <a:r>
              <a:rPr lang="ru-RU" dirty="0" err="1" smtClean="0">
                <a:solidFill>
                  <a:schemeClr val="tx1"/>
                </a:solidFill>
              </a:rPr>
              <a:t>р.п</a:t>
            </a:r>
            <a:r>
              <a:rPr lang="ru-RU" dirty="0" smtClean="0">
                <a:solidFill>
                  <a:schemeClr val="tx1"/>
                </a:solidFill>
              </a:rPr>
              <a:t>. Варгаши с численностью населения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12 300 человек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vargas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340768"/>
            <a:ext cx="493204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57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6513" y="-21913"/>
            <a:ext cx="9237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«Профилактика терроризма в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районе"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69269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защита населения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пропагандисткого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(идеологического) воздействия террористических организаций, сообществ и отдельных лиц;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условий для антитеррористической безопасности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420888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 повышение эффективности профилактической работы с лицами, подверженными воздействию идеологии терроризма, особенно с молодежью, а также подпавшими под ее влияние;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совершенствование мер информационно-пропагандистского характера и защиты информационного пространства от идеологии терроризма;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условий для антитеррористической безопасности мест массового пребывания людей. Совершенствование антитеррористической защищенности объектов, находящихся в ведении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1916832" cy="1916832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796136" y="3068960"/>
          <a:ext cx="3120008" cy="218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04"/>
                <a:gridCol w="1560004"/>
              </a:tblGrid>
              <a:tr h="54578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</a:tr>
              <a:tr h="545780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1 763,5</a:t>
                      </a:r>
                      <a:endParaRPr lang="ru-RU" dirty="0"/>
                    </a:p>
                  </a:txBody>
                  <a:tcPr/>
                </a:tc>
              </a:tr>
              <a:tr h="545780"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1 663,5</a:t>
                      </a:r>
                      <a:endParaRPr lang="ru-RU" dirty="0"/>
                    </a:p>
                  </a:txBody>
                  <a:tcPr/>
                </a:tc>
              </a:tr>
              <a:tr h="545780"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1 663,5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40152" y="26369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Финансирование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2400" y="2852936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4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508" y="116632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"Улучшение условий и охраны труда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5098" y="839233"/>
            <a:ext cx="71889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государственной политики в области охраны труда по обеспечению приоритета сохранения жизни и здоровья работников Администрации Варгашинского района и организаций, находящихся на территории Варгашинского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460" y="2039562"/>
            <a:ext cx="8770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эффективных мер, направленных на улучшение условий и охраны труда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рабочих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местах, на снижение производственного травматизма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профзаболеваемости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рост количества организаций, не имеющих случаев производственного травматизма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профзаболеваемости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принятие эффективных мер в сфере регулирования обеспечения охраны труда;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разработка мероприятий по дальнейшему повышению уровня безопасности труда на рабочих местах;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услуг, оказываемых организациям, находящимся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Варгашинского района, в обеспечении безопасности труда;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снижение уровня профессиональных рисков;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профилактика здоровья работающих;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работодателей и специалистов по охране труда организаций,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находящихся на территории Варгашинского района, оперативной информацией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охраны труда.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700457"/>
            <a:ext cx="1995466" cy="128247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5976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462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"Улучшение условий и охраны труда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92288" cy="14941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1340768"/>
            <a:ext cx="532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программы (тыс. руб.)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7874076"/>
              </p:ext>
            </p:extLst>
          </p:nvPr>
        </p:nvGraphicFramePr>
        <p:xfrm>
          <a:off x="323528" y="1844824"/>
          <a:ext cx="8568951" cy="4357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688"/>
                <a:gridCol w="1039908"/>
                <a:gridCol w="1040785"/>
                <a:gridCol w="1040785"/>
                <a:gridCol w="1040785"/>
              </a:tblGrid>
              <a:tr h="360040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и проверка знаний по охране труда руководителей, специалистов, работников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153,5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аттестации рабочих мест по условиям труда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411,2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202,0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190,0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803,2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проведения профилактических медицинских осмотров работников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1765,5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886,0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898,0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3549,5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проведения предрейсовых медицинских осмотров водителей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400,8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226,4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226,4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853,6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по обеспечению пожарной безопасности образовательных учреждений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1392,8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702,8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702,8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2798,4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работ по обеспечению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</a:t>
                      </a:r>
                      <a:r>
                        <a:rPr lang="ru-RU" sz="1600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безопасности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образовательных учреждений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94,6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196,6</a:t>
                      </a:r>
                    </a:p>
                  </a:txBody>
                  <a:tcPr marL="68580" marR="68580" marT="0" marB="0" anchor="ctr"/>
                </a:tc>
              </a:tr>
              <a:tr h="312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4 139,4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2 107,7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2 107,7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25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"Развитие единой дежурно-диспетчерской службы управления строительства, жилищно-коммунального хозяйства, транспорта и дорожной деятельности Администрации Варгашинского района"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6336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автоматизация системы управления при угрозе или возникновении чрезвычайной ситуации, определение очередности задач, структуры, порядка и функционирования единой дежурно-диспетчерской службы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736" y="3055247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требований основных нормативных правовых актов по вопросам гражданской обороны, пожарной безопасности, защиты населения и территорий от чрезвычайных ситуаций;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ЕДДС программно-техническими средствами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автоматизации управления;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уровня квалификации персонала.</a:t>
            </a:r>
          </a:p>
        </p:txBody>
      </p:sp>
      <p:pic>
        <p:nvPicPr>
          <p:cNvPr id="7" name="Рисунок 6" descr="008-169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8973" y="1628800"/>
            <a:ext cx="2196753" cy="1418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788024" y="4869160"/>
            <a:ext cx="3672408" cy="1202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88023" y="4869160"/>
            <a:ext cx="367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629816"/>
              </p:ext>
            </p:extLst>
          </p:nvPr>
        </p:nvGraphicFramePr>
        <p:xfrm>
          <a:off x="4983053" y="5443486"/>
          <a:ext cx="3282349" cy="51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069"/>
                <a:gridCol w="820760"/>
                <a:gridCol w="820760"/>
                <a:gridCol w="820760"/>
              </a:tblGrid>
              <a:tr h="300990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1 140,0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1 140,0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1 140,0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3 420,0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25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«Патриотическое воспитание граждан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района"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4941168"/>
            <a:ext cx="3672408" cy="1202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92080" y="4941168"/>
            <a:ext cx="367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629816"/>
              </p:ext>
            </p:extLst>
          </p:nvPr>
        </p:nvGraphicFramePr>
        <p:xfrm>
          <a:off x="5580112" y="5517232"/>
          <a:ext cx="3282349" cy="51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069"/>
                <a:gridCol w="820760"/>
                <a:gridCol w="820760"/>
                <a:gridCol w="820760"/>
              </a:tblGrid>
              <a:tr h="300990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69269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создание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условий для эффективного развития системы патриотического воспитания граждан, проживающих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(далее - граждане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района), повышения уровня консолидации общества для решения задач обеспечения национальной безопасности, укрепления чувства сопричастности граждан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к великой истории и культуре России, обеспечения преемственности поколений, воспитания гражданина, любящего свою Родину и семью, имеющего активную жизненную позицию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n_article_54223fe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2123728" cy="16836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292494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процесса патриотического воспитания граждан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с применением успешно зарекомендовавших себя на практике форм и методов работы с учетом возрастных особенностей населения и складывающейся социально-экономической ситуации в районе;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933056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обеспечение условий для развития волонтерского движения и содействия деятельности общественных объединений (поисковых, археологических, военно­-исторических, краеведческих) патриотической направленности;</a:t>
            </a:r>
          </a:p>
          <a:p>
            <a:pPr algn="just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4653136"/>
            <a:ext cx="5040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развитие у граждан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уважения к государственным символам Российской Федерации, символам Курганской области,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района, а также воинским реликвиям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создание условий для дальнейшего укрепления и развития кадетского движения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5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008" y="116632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«Совершенствование транспортной инфраструктуры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8072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совершенствование  транспортной инфраструктуры.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7504" y="1772816"/>
            <a:ext cx="67855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проведение работ по капитальному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ремонту, ремонту и содержанию автомобильных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 и искусственных сооружений на них, в том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 мероприятий по повышению безопасности движения.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article-1-web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908720"/>
            <a:ext cx="2843376" cy="1895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1560" y="3284984"/>
            <a:ext cx="6552728" cy="27363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284984"/>
            <a:ext cx="61206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4293096"/>
          <a:ext cx="6192688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2 186,0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254" y="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</a:t>
            </a:r>
          </a:p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районе»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67461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условий, обеспечивающих возможность населению Варгашинского района систематически заниматься физической культурой и спортом, повышение эффективности подготовки спортсменов в спорте высших достижений и конкурентоспособности спортсменов Варгашинского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20888"/>
            <a:ext cx="9036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управления развития отрасли физической культуры и спорта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мотивации населения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к регулярным занятиям физической культурой и спортом и ведению здорового образа жизни;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доступности и качества физкультурно-спортивных услуг, предоставляемых всем категориям населения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района, в том числе инвалидам и лицам с ограниченными возможностями здоровья;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совершенствование системы отбора и подготовки спортивного резерва для спортивных сборных команд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и Курганской области;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развитие инфраструктуры физической культуры и спорта, в том числе для лиц с ограниченными возможностями здоровья и инвалидов.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45.mchs.gov.ru/upload/resize_cache/iblock/9bd/360_360_0/9bdfcce181f3aeb273483aba3c7c48a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5998" y="908720"/>
            <a:ext cx="1944216" cy="1512167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1619408"/>
              </p:ext>
            </p:extLst>
          </p:nvPr>
        </p:nvGraphicFramePr>
        <p:xfrm>
          <a:off x="3707904" y="5661248"/>
          <a:ext cx="3305115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035"/>
                <a:gridCol w="822360"/>
                <a:gridCol w="822360"/>
                <a:gridCol w="822360"/>
              </a:tblGrid>
              <a:tr h="19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2653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8 064,0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7 964,0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7 864,0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23 892,0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635896" y="5085184"/>
            <a:ext cx="3456384" cy="11124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23928" y="508518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40" y="0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</a:t>
            </a:r>
          </a:p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"Развитие культуры Варгашинского района"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55408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развитие культурного потенциала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реализация государственной политики в сфере культуры;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создание эффективной системы библиотечного обслуживания;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улучшение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дополнительного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ДО «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Варгашинская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ШИ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996952"/>
            <a:ext cx="86097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учреждений культуры;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уровня, объёма и разнообразия услуг в сфере культуры и искусства;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библиотек;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обеспечение  доступности библиотечных услуг для граждан с ограниченными жизненными  возможностями;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расширение спектра библиотечных услуг и повышение эффективности использования библиотечных ресурсов;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расширение культурно-просветительской деятельности библиотек по продвижению чтения и книги, организация содержательного досуга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укрепление материально-технической базы дополнительного образования;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качества дополнительного образования;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увеличение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процента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охвата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дополнительным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образованием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0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052736"/>
            <a:ext cx="305952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85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9017610"/>
              </p:ext>
            </p:extLst>
          </p:nvPr>
        </p:nvGraphicFramePr>
        <p:xfrm>
          <a:off x="179512" y="1988840"/>
          <a:ext cx="8784975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8980"/>
                <a:gridCol w="1143490"/>
                <a:gridCol w="1143490"/>
                <a:gridCol w="1169478"/>
                <a:gridCol w="1039537"/>
              </a:tblGrid>
              <a:tr h="441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6201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деятельности отдела культуры Администрации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Варгашинского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14 663,6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14 070,0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14 070,0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42 803,6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4742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народного творчества и развитие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культурно-досуговой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31 309,6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30 599,6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30 099,6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92 008,8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823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библиотечного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16 166,4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16 166,4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15 866,4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48 199,2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3615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 в сфере культуры и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6 288,2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6 288,2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6 188,2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18 764,6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730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68 427,8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67 124,2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224,2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201 776,2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767" y="20503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</a:t>
            </a:r>
          </a:p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"Развитие культуры Варгашинского района"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1525435"/>
            <a:ext cx="526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программы (тыс. руб.)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42" y="762874"/>
            <a:ext cx="3527495" cy="120207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6923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0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"Управление и распоряжение муниципальным имуществом и земельными участками Варгашинского района"</a:t>
            </a:r>
          </a:p>
        </p:txBody>
      </p:sp>
      <p:pic>
        <p:nvPicPr>
          <p:cNvPr id="6" name="Рисунок 5" descr="530e000758e6a409a07ad681db8be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268" y="1107995"/>
            <a:ext cx="1609512" cy="140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1601" y="1107994"/>
            <a:ext cx="56886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hangingPunct="0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достоверности информации о составе и характеристиках муниципального имущества и земельных участков Варгашинского района и защита прав муниципальной собственности Варгашинского района.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639" y="2509624"/>
            <a:ext cx="88127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земельных участков и объектов недвижимости в хозяйственный оборот, увеличение доходов от использования земельных участков и объектов недвижимости;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регистрация права собственности Варгашинского района на объекты недвижимости, в том числе земельные участки, относящиеся к муниципальной собственности Варгашинского района;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проведение мероприятий по оптимизации состава муниципального имущества Варгашинского района;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приватизация муниципального имущества Варгашинского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1779" y="5083332"/>
            <a:ext cx="3484137" cy="1081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77663" y="506440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8720818"/>
              </p:ext>
            </p:extLst>
          </p:nvPr>
        </p:nvGraphicFramePr>
        <p:xfrm>
          <a:off x="2627784" y="5589240"/>
          <a:ext cx="3305115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035"/>
                <a:gridCol w="822360"/>
                <a:gridCol w="822360"/>
                <a:gridCol w="822360"/>
              </a:tblGrid>
              <a:tr h="19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2653"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36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3" y="692696"/>
            <a:ext cx="8208912" cy="1013844"/>
          </a:xfrm>
          <a:prstGeom prst="round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2" y="1916832"/>
            <a:ext cx="8208913" cy="100811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составление бюджета Варгашинского района осуществляет Финансовое управление Администрации Варгашинского района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050" y="3140968"/>
            <a:ext cx="8208913" cy="1296144"/>
          </a:xfrm>
          <a:prstGeom prst="round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Одобренный Администрацией Варгашинского района проект решения о бюджете  вносится Главой Варгашинского района на рассмотрение Варгашинской районной Думы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2" y="4653136"/>
            <a:ext cx="8208913" cy="1440161"/>
          </a:xfrm>
          <a:prstGeom prst="round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бюджете Варгашинского района на очередной финансовый год и плановый период утверждается депутатами Варгашинской районной Думы и передается для обнародования в Информационный бюллетень «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вестник»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01382" y="2563682"/>
            <a:ext cx="349252" cy="865318"/>
          </a:xfrm>
          <a:prstGeom prst="curved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01382" y="4077072"/>
            <a:ext cx="349252" cy="865318"/>
          </a:xfrm>
          <a:prstGeom prst="curved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21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508" y="0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hangingPunct="0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</a:t>
            </a:r>
          </a:p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агропромышленного комплекса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районе»</a:t>
            </a:r>
          </a:p>
        </p:txBody>
      </p:sp>
      <p:pic>
        <p:nvPicPr>
          <p:cNvPr id="6" name="Рисунок 5" descr="5474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08" y="1052736"/>
            <a:ext cx="2340260" cy="17281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764704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населения качественными и безопасными продуктами питания, увеличение вклада в продовольственную Программу  Курганской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области; повышение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конкурентоспособности продукции, производимой в агропромышленном комплексе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района; повышение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финансовой устойчивости сельскохозяйственных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товаропроизводителей; повышение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эффективности использования земельных, сырьевых,  трудовых и других ресурсов; привлечение инвесторов для вовлечения в оборот неиспользуемых земель сельскохозяйственного назначения.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68960"/>
            <a:ext cx="8853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производства основных видов сельскохозяйственной продукции и  пищевых продуктов;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пищевой и перерабатывающей промышленности;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малых форм хозяйствования;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функционирования отраслей сельского хозяйства, доходов организаций АПК за счет оказания мер господдержки  (в том числе финансовой)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стимулирование инновационной деятельности и инновационного развития агропромышленного комплекса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районе; повышение уровня доходов сельского населения; обеспечение эффективной реализации Программы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5085184"/>
            <a:ext cx="3456384" cy="1063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508518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9644845"/>
              </p:ext>
            </p:extLst>
          </p:nvPr>
        </p:nvGraphicFramePr>
        <p:xfrm>
          <a:off x="5004048" y="5661248"/>
          <a:ext cx="3305115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035"/>
                <a:gridCol w="822360"/>
                <a:gridCol w="822360"/>
                <a:gridCol w="822360"/>
              </a:tblGrid>
              <a:tr h="19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2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1 915,6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1 915,6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1 915,6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5 746,8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16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9205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«Снижение административных барьеров, оптимизация и повышение качества предоставления муниципальных услуг»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09" y="1053135"/>
            <a:ext cx="1704975" cy="16561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052967" y="1268760"/>
            <a:ext cx="6840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оптимизация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повышение качества предоставления муниципальных услуг» являются снижение административных барьеров, а также оптимизация и повышение качества предоставления муниципальных услуг в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948" y="2499866"/>
            <a:ext cx="864220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комплексной оптимизации муниципальных услуг по сферам общественных отношений;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и ведение реестра муниципальных услуг Администрации Варгашинского района;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совершенствование разрешительной деятельности органов Администрации Варгашинского района в различных сферах общественных отношений;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организация перевода муниципальных услуг на предоставление в электронном виде;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организация взаимодействия с МФЦ;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проведение мониторинга качества и доступности муниципальных услуг.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5102183"/>
            <a:ext cx="3456384" cy="1063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11929" y="5102183"/>
            <a:ext cx="3315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3472291"/>
              </p:ext>
            </p:extLst>
          </p:nvPr>
        </p:nvGraphicFramePr>
        <p:xfrm>
          <a:off x="3135466" y="5625403"/>
          <a:ext cx="3305115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035"/>
                <a:gridCol w="822360"/>
                <a:gridCol w="822360"/>
                <a:gridCol w="822360"/>
              </a:tblGrid>
              <a:tr h="19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2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93,3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45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016" y="0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"Обеспечение деятельности Администрации Варгашинского района по участию и проведению торжественных мероприятий"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0169" y="1133594"/>
            <a:ext cx="60841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организационное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материально-техническое обеспечение деятельности Администрации Варгашинского района по участию и проведению торжественных мероприятий и поощрение граждан, юридических лиц за заслуги перед районом.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79" y="1133594"/>
            <a:ext cx="2052736" cy="14313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2536599"/>
            <a:ext cx="86409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торжественных мероприятий, проводимых Администрацией Варгашинского района;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материально-техническое обеспечение торжественных мероприятий, проводимых Администрацией Варгашинского района;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поощрения граждан, юридических лиц за заслуги в экономике, науке, культуре, искусстве, воспитании, поощрении, охране жизни, здоровья и защите прав граждан, в благотворительной деятельности, участие в общественной жизни района, вклад в развитие района, осуществление мер обеспечению законности и правопорядка и за иной значительный вклад в развитие Варгашинского района.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5155280"/>
            <a:ext cx="3456384" cy="1063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93368" y="5152700"/>
            <a:ext cx="3564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1666648"/>
              </p:ext>
            </p:extLst>
          </p:nvPr>
        </p:nvGraphicFramePr>
        <p:xfrm>
          <a:off x="3128229" y="5690040"/>
          <a:ext cx="3305115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035"/>
                <a:gridCol w="822360"/>
                <a:gridCol w="822360"/>
                <a:gridCol w="822360"/>
              </a:tblGrid>
              <a:tr h="193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72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246,1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177,6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189,1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612,8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49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008" y="116632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Варгашинского района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«Обеспечение жильем молодых семей в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Варгашинском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районе»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980728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реализация государственной поддержки в решении жилищной проблемы молодых семей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Варгашинского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района, признанных в установленном порядке нуждающимися в улучшении жилищных условий.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2327975"/>
            <a:ext cx="86789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обеспечение предоставления молодым семьям социальных выплат на приобретение (строительство) жилья;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создание условий для привлечения молодыми семьями собственных средств, дополнительных финансовых средств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кредитных и других организаций, предоставляющих кредиты и займы,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ипотечных жилищных кредитов, для приобретения жилого помещения или строительства индивидуального жилого дома.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gal_kachestvennyy_remont_i_otdelka_kvartir_domov_ofisov_pod_klyuch_17256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08" y="836712"/>
            <a:ext cx="2317440" cy="154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907704" y="4149080"/>
            <a:ext cx="4896544" cy="194421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23728" y="4869160"/>
          <a:ext cx="4464500" cy="11635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6125"/>
                <a:gridCol w="1116125"/>
                <a:gridCol w="1116125"/>
                <a:gridCol w="1116125"/>
              </a:tblGrid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483768" y="4221088"/>
            <a:ext cx="3747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Объемы финансирования программы, (тыс. руб.)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999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информационные ресурсы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02442" y="930424"/>
            <a:ext cx="8139113" cy="141845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http://www.45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варгаши.рф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2443" y="2761130"/>
            <a:ext cx="8139113" cy="297212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Брошюра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подготовлена Финансовым 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управлением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Администрации </a:t>
            </a:r>
            <a:r>
              <a:rPr lang="ru-RU" alt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Варгашинского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района Курганской области</a:t>
            </a:r>
          </a:p>
          <a:p>
            <a:pPr algn="ct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ул.Чкалова,22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 </a:t>
            </a:r>
            <a:r>
              <a:rPr lang="ru-RU" alt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р.п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Варгаши,  641230</a:t>
            </a:r>
          </a:p>
          <a:p>
            <a:pPr algn="ct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телефон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(8-35233) 2-06-45 </a:t>
            </a:r>
          </a:p>
          <a:p>
            <a:pPr algn="ct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факс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(8-35233) 2-10-59</a:t>
            </a:r>
          </a:p>
          <a:p>
            <a:pPr algn="ctr"/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Е</a:t>
            </a:r>
            <a:r>
              <a:rPr lang="fr-FR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-mail: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raifo4503@mail.ru</a:t>
            </a:r>
            <a:endParaRPr lang="ru-RU" alt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0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467544" y="608112"/>
            <a:ext cx="7488832" cy="54006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налогового потенциала, налоговое стимулирование инвестиций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467546" y="1218425"/>
            <a:ext cx="7488832" cy="54006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Взаимовыгодное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организациями, формирующими налоговый потенциал района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467544" y="1828950"/>
            <a:ext cx="7488832" cy="81147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налогового законодательства с учетом изменившихся экономических условий, а также изменений в федеральном законодательстве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467544" y="2708920"/>
            <a:ext cx="7488832" cy="81147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ограниченного срока действия при введении новых налоговых льгот, направленных на поддержку и развитие экономики района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7544" y="3586984"/>
            <a:ext cx="7488831" cy="63410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оптимизация состава региональных налоговых льгот (налоговых расходов) с учетом оценки их эффективности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467543" y="4941168"/>
            <a:ext cx="7488831" cy="62726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правовых актов органов местного самоуправления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467546" y="5640328"/>
            <a:ext cx="7488830" cy="54006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развития субъектов малого и среднего предпринимательства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67544" y="4293096"/>
            <a:ext cx="7488831" cy="5760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администрирования доходов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7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0"/>
            <a:ext cx="8640960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это безвозмездные и безвозвратные поступления денежных средств в бюджет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864096"/>
            <a:ext cx="3312368" cy="576064"/>
          </a:xfrm>
          <a:prstGeom prst="roundRect">
            <a:avLst/>
          </a:prstGeom>
          <a:solidFill>
            <a:srgbClr val="7EF0B2"/>
          </a:solidFill>
          <a:ln w="952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5" y="1578722"/>
            <a:ext cx="2808311" cy="6484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2316067"/>
            <a:ext cx="2808312" cy="38164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предусмотренных Законодательством РФ федеральных налогов и сборов, в том числе от налогов, предусмотренных специальными налоговыми режимами, и законодательством Курганской области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59832" y="1578722"/>
            <a:ext cx="3024336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28184" y="1578723"/>
            <a:ext cx="2808311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9832" y="2316067"/>
            <a:ext cx="3024336" cy="3816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включают в себя безвозмездные операции от прямого предоставления государством в пользование имуществом и природных ресурсов от различного вида услуг, а также платежи в виде штрафов или иных санкций за нарушение Законодательства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28184" y="2316067"/>
            <a:ext cx="2808311" cy="38164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субсидии, субвенции, межбюджетные трансферты из бюджетов вышестоящего уровня; безвозмездные поступления от физических и юридических лиц, в том числе добровольные пожертвования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1812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2021-2023 гг.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9572" y="1115632"/>
            <a:ext cx="187220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1115632"/>
            <a:ext cx="187220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1115632"/>
            <a:ext cx="187220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938915"/>
              </p:ext>
            </p:extLst>
          </p:nvPr>
        </p:nvGraphicFramePr>
        <p:xfrm>
          <a:off x="278858" y="2060848"/>
          <a:ext cx="2753635" cy="228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8354425"/>
              </p:ext>
            </p:extLst>
          </p:nvPr>
        </p:nvGraphicFramePr>
        <p:xfrm>
          <a:off x="3195182" y="2060848"/>
          <a:ext cx="2753635" cy="228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6502367"/>
              </p:ext>
            </p:extLst>
          </p:nvPr>
        </p:nvGraphicFramePr>
        <p:xfrm>
          <a:off x="6179302" y="2060848"/>
          <a:ext cx="2753635" cy="228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 flipV="1">
            <a:off x="719572" y="4360748"/>
            <a:ext cx="288032" cy="2497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7604" y="4344523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4357212"/>
            <a:ext cx="1340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4249" y="421871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 flipV="1">
            <a:off x="6516216" y="4386227"/>
            <a:ext cx="288032" cy="24974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 flipV="1">
            <a:off x="3635896" y="4386227"/>
            <a:ext cx="288032" cy="2497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9572" y="4941168"/>
            <a:ext cx="187220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 490 873,9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4941168"/>
            <a:ext cx="187220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 495 408,20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35927" y="4941168"/>
            <a:ext cx="187220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 491 185,2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9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188640"/>
            <a:ext cx="9143999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                   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42840" y="1016911"/>
            <a:ext cx="3312368" cy="4766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1158" y="1484784"/>
            <a:ext cx="300068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484784"/>
            <a:ext cx="3008687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перечисления от других бюджетов бюджетной системы РФ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1159" y="2348880"/>
            <a:ext cx="2808311" cy="3816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–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59 647,0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–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12 200,0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вмененный доход –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600,0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использования имущества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2 386,0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 –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7 530,0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4168" y="2348880"/>
            <a:ext cx="2936679" cy="38164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8 324,0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157 494,8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выравнивание бюджетной обеспеченности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204 124,0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38 568,1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03523190"/>
              </p:ext>
            </p:extLst>
          </p:nvPr>
        </p:nvGraphicFramePr>
        <p:xfrm>
          <a:off x="2967945" y="1412776"/>
          <a:ext cx="31953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15659" y="5018083"/>
            <a:ext cx="216024" cy="2160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15659" y="5517232"/>
            <a:ext cx="216024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20270" y="4996083"/>
            <a:ext cx="22322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99931" y="5481228"/>
            <a:ext cx="28286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перечисления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6059010"/>
              </p:ext>
            </p:extLst>
          </p:nvPr>
        </p:nvGraphicFramePr>
        <p:xfrm>
          <a:off x="35496" y="944209"/>
          <a:ext cx="9073008" cy="5365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7"/>
                <a:gridCol w="5328593"/>
                <a:gridCol w="1080120"/>
                <a:gridCol w="1152127"/>
                <a:gridCol w="1080121"/>
              </a:tblGrid>
              <a:tr h="233939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и сборы, установленные законодательством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бюджетов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39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 сельских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3939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от уплаты акцизов на нефтепродукты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: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 на доходы физических лиц, взимаемый на территориях городских поселений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 на доходы физических лиц, взимаемый на территориях сельских поселений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7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со специальными налоговыми режимами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6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единый сельскохозяйственный налог, взимаемый на территориях городских поселений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6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единый сельскохозяйственный налог, взимаемый на территориях сельских поселений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зависимости от установленных полномочий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6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5" marR="5465" marT="54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99392"/>
            <a:ext cx="9144000" cy="998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по уровням бюджета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0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37313"/>
            <a:ext cx="9144000" cy="620688"/>
          </a:xfrm>
          <a:prstGeom prst="rect">
            <a:avLst/>
          </a:prstGeom>
          <a:solidFill>
            <a:srgbClr val="F8974E"/>
          </a:solidFill>
          <a:ln>
            <a:solidFill>
              <a:srgbClr val="F89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56061"/>
            <a:ext cx="504056" cy="6480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1072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Варгашинского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4269" y="903680"/>
            <a:ext cx="7848871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–РАСХОДЫ = ДЕФИЦИТ/ПРОФИЦИТ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превышают доходы складывается дефицит,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меньше доходов –профицит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835897"/>
              </p:ext>
            </p:extLst>
          </p:nvPr>
        </p:nvGraphicFramePr>
        <p:xfrm>
          <a:off x="539552" y="1916832"/>
          <a:ext cx="79635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543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3594</Words>
  <Application>Microsoft Office PowerPoint</Application>
  <PresentationFormat>Экран (4:3)</PresentationFormat>
  <Paragraphs>677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Бюджет для граждан</vt:lpstr>
      <vt:lpstr>Слайд 2</vt:lpstr>
      <vt:lpstr>Что такое бюджет?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Викторовна Тихонова</dc:creator>
  <cp:lastModifiedBy>Сулимова</cp:lastModifiedBy>
  <cp:revision>276</cp:revision>
  <dcterms:created xsi:type="dcterms:W3CDTF">2018-11-28T03:25:29Z</dcterms:created>
  <dcterms:modified xsi:type="dcterms:W3CDTF">2021-04-08T08:09:30Z</dcterms:modified>
</cp:coreProperties>
</file>